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3"/>
  </p:handoutMasterIdLst>
  <p:sldIdLst>
    <p:sldId id="312" r:id="rId2"/>
    <p:sldId id="370" r:id="rId3"/>
    <p:sldId id="400" r:id="rId4"/>
    <p:sldId id="376" r:id="rId5"/>
    <p:sldId id="364" r:id="rId6"/>
    <p:sldId id="392" r:id="rId7"/>
    <p:sldId id="377" r:id="rId8"/>
    <p:sldId id="375" r:id="rId9"/>
    <p:sldId id="384" r:id="rId10"/>
    <p:sldId id="378" r:id="rId11"/>
    <p:sldId id="381" r:id="rId12"/>
    <p:sldId id="362" r:id="rId13"/>
    <p:sldId id="394" r:id="rId14"/>
    <p:sldId id="389" r:id="rId15"/>
    <p:sldId id="338" r:id="rId16"/>
    <p:sldId id="382" r:id="rId17"/>
    <p:sldId id="373" r:id="rId18"/>
    <p:sldId id="383" r:id="rId19"/>
    <p:sldId id="379" r:id="rId20"/>
    <p:sldId id="401" r:id="rId21"/>
    <p:sldId id="390" r:id="rId22"/>
    <p:sldId id="380" r:id="rId23"/>
    <p:sldId id="363" r:id="rId24"/>
    <p:sldId id="385" r:id="rId25"/>
    <p:sldId id="391" r:id="rId26"/>
    <p:sldId id="393" r:id="rId27"/>
    <p:sldId id="367" r:id="rId28"/>
    <p:sldId id="395" r:id="rId29"/>
    <p:sldId id="365" r:id="rId30"/>
    <p:sldId id="366" r:id="rId31"/>
    <p:sldId id="396" r:id="rId32"/>
    <p:sldId id="388" r:id="rId33"/>
    <p:sldId id="397" r:id="rId34"/>
    <p:sldId id="398" r:id="rId35"/>
    <p:sldId id="386" r:id="rId36"/>
    <p:sldId id="368" r:id="rId37"/>
    <p:sldId id="369" r:id="rId38"/>
    <p:sldId id="371" r:id="rId39"/>
    <p:sldId id="372" r:id="rId40"/>
    <p:sldId id="399" r:id="rId41"/>
    <p:sldId id="361" r:id="rId42"/>
  </p:sldIdLst>
  <p:sldSz cx="9144000" cy="6858000" type="screen4x3"/>
  <p:notesSz cx="9283700" cy="6985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7"/>
    <p:restoredTop sz="94395"/>
  </p:normalViewPr>
  <p:slideViewPr>
    <p:cSldViewPr>
      <p:cViewPr varScale="1">
        <p:scale>
          <a:sx n="84" d="100"/>
          <a:sy n="84" d="100"/>
        </p:scale>
        <p:origin x="192" y="3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FCD4DE2D-03AB-7481-F46D-BD47F7B6D71F}"/>
              </a:ext>
            </a:extLst>
          </p:cNvPr>
          <p:cNvSpPr>
            <a:spLocks noGrp="1" noChangeArrowheads="1"/>
          </p:cNvSpPr>
          <p:nvPr>
            <p:ph type="hdr" sz="quarter"/>
          </p:nvPr>
        </p:nvSpPr>
        <p:spPr bwMode="auto">
          <a:xfrm>
            <a:off x="0" y="0"/>
            <a:ext cx="4022725" cy="349250"/>
          </a:xfrm>
          <a:prstGeom prst="rect">
            <a:avLst/>
          </a:prstGeom>
          <a:noFill/>
          <a:ln>
            <a:noFill/>
          </a:ln>
          <a:effectLst/>
        </p:spPr>
        <p:txBody>
          <a:bodyPr vert="horz" wrap="square" lIns="92958" tIns="46479" rIns="92958" bIns="46479" numCol="1" anchor="t" anchorCtr="0" compatLnSpc="1">
            <a:prstTxWarp prst="textNoShape">
              <a:avLst/>
            </a:prstTxWarp>
          </a:bodyPr>
          <a:lstStyle>
            <a:lvl1pPr algn="l" defTabSz="930275" eaLnBrk="1" hangingPunct="1">
              <a:defRPr sz="1200">
                <a:latin typeface="Arial" charset="0"/>
                <a:ea typeface="+mn-ea"/>
                <a:cs typeface="+mn-cs"/>
              </a:defRPr>
            </a:lvl1pPr>
          </a:lstStyle>
          <a:p>
            <a:pPr>
              <a:defRPr/>
            </a:pPr>
            <a:endParaRPr lang="en-US"/>
          </a:p>
        </p:txBody>
      </p:sp>
      <p:sp>
        <p:nvSpPr>
          <p:cNvPr id="77827" name="Rectangle 3">
            <a:extLst>
              <a:ext uri="{FF2B5EF4-FFF2-40B4-BE49-F238E27FC236}">
                <a16:creationId xmlns:a16="http://schemas.microsoft.com/office/drawing/2014/main" id="{BE90E22D-F8A6-6CB5-5F65-3F4EC3D6C206}"/>
              </a:ext>
            </a:extLst>
          </p:cNvPr>
          <p:cNvSpPr>
            <a:spLocks noGrp="1" noChangeArrowheads="1"/>
          </p:cNvSpPr>
          <p:nvPr>
            <p:ph type="dt" sz="quarter" idx="1"/>
          </p:nvPr>
        </p:nvSpPr>
        <p:spPr bwMode="auto">
          <a:xfrm>
            <a:off x="5259388" y="0"/>
            <a:ext cx="4022725" cy="349250"/>
          </a:xfrm>
          <a:prstGeom prst="rect">
            <a:avLst/>
          </a:prstGeom>
          <a:noFill/>
          <a:ln>
            <a:noFill/>
          </a:ln>
          <a:effectLst/>
        </p:spPr>
        <p:txBody>
          <a:bodyPr vert="horz" wrap="square" lIns="92958" tIns="46479" rIns="92958" bIns="46479" numCol="1" anchor="t" anchorCtr="0" compatLnSpc="1">
            <a:prstTxWarp prst="textNoShape">
              <a:avLst/>
            </a:prstTxWarp>
          </a:bodyPr>
          <a:lstStyle>
            <a:lvl1pPr algn="r" defTabSz="930275" eaLnBrk="1" hangingPunct="1">
              <a:defRPr sz="1200">
                <a:latin typeface="Arial" charset="0"/>
                <a:ea typeface="+mn-ea"/>
                <a:cs typeface="+mn-cs"/>
              </a:defRPr>
            </a:lvl1pPr>
          </a:lstStyle>
          <a:p>
            <a:pPr>
              <a:defRPr/>
            </a:pPr>
            <a:endParaRPr lang="en-US"/>
          </a:p>
        </p:txBody>
      </p:sp>
      <p:sp>
        <p:nvSpPr>
          <p:cNvPr id="77828" name="Rectangle 4">
            <a:extLst>
              <a:ext uri="{FF2B5EF4-FFF2-40B4-BE49-F238E27FC236}">
                <a16:creationId xmlns:a16="http://schemas.microsoft.com/office/drawing/2014/main" id="{B695D59E-990B-F8AA-9282-0D55A84B24C3}"/>
              </a:ext>
            </a:extLst>
          </p:cNvPr>
          <p:cNvSpPr>
            <a:spLocks noGrp="1" noChangeArrowheads="1"/>
          </p:cNvSpPr>
          <p:nvPr>
            <p:ph type="ftr" sz="quarter" idx="2"/>
          </p:nvPr>
        </p:nvSpPr>
        <p:spPr bwMode="auto">
          <a:xfrm>
            <a:off x="0" y="6634163"/>
            <a:ext cx="4022725" cy="349250"/>
          </a:xfrm>
          <a:prstGeom prst="rect">
            <a:avLst/>
          </a:prstGeom>
          <a:noFill/>
          <a:ln>
            <a:noFill/>
          </a:ln>
          <a:effectLst/>
        </p:spPr>
        <p:txBody>
          <a:bodyPr vert="horz" wrap="square" lIns="92958" tIns="46479" rIns="92958" bIns="46479" numCol="1" anchor="b" anchorCtr="0" compatLnSpc="1">
            <a:prstTxWarp prst="textNoShape">
              <a:avLst/>
            </a:prstTxWarp>
          </a:bodyPr>
          <a:lstStyle>
            <a:lvl1pPr algn="l" defTabSz="930275" eaLnBrk="1" hangingPunct="1">
              <a:defRPr sz="1200">
                <a:latin typeface="Arial" charset="0"/>
                <a:ea typeface="+mn-ea"/>
                <a:cs typeface="+mn-cs"/>
              </a:defRPr>
            </a:lvl1pPr>
          </a:lstStyle>
          <a:p>
            <a:pPr>
              <a:defRPr/>
            </a:pPr>
            <a:endParaRPr lang="en-US"/>
          </a:p>
        </p:txBody>
      </p:sp>
      <p:sp>
        <p:nvSpPr>
          <p:cNvPr id="77829" name="Rectangle 5">
            <a:extLst>
              <a:ext uri="{FF2B5EF4-FFF2-40B4-BE49-F238E27FC236}">
                <a16:creationId xmlns:a16="http://schemas.microsoft.com/office/drawing/2014/main" id="{43C8D050-1EA0-387A-31CB-1506DABBBA21}"/>
              </a:ext>
            </a:extLst>
          </p:cNvPr>
          <p:cNvSpPr>
            <a:spLocks noGrp="1" noChangeArrowheads="1"/>
          </p:cNvSpPr>
          <p:nvPr>
            <p:ph type="sldNum" sz="quarter" idx="3"/>
          </p:nvPr>
        </p:nvSpPr>
        <p:spPr bwMode="auto">
          <a:xfrm>
            <a:off x="5259388" y="6634163"/>
            <a:ext cx="4022725" cy="349250"/>
          </a:xfrm>
          <a:prstGeom prst="rect">
            <a:avLst/>
          </a:prstGeom>
          <a:noFill/>
          <a:ln>
            <a:noFill/>
          </a:ln>
          <a:effectLst/>
        </p:spPr>
        <p:txBody>
          <a:bodyPr vert="horz" wrap="square" lIns="92958" tIns="46479" rIns="92958" bIns="46479" numCol="1" anchor="b" anchorCtr="0" compatLnSpc="1">
            <a:prstTxWarp prst="textNoShape">
              <a:avLst/>
            </a:prstTxWarp>
          </a:bodyPr>
          <a:lstStyle>
            <a:lvl1pPr algn="r" defTabSz="930275" eaLnBrk="1" hangingPunct="1">
              <a:defRPr sz="1200"/>
            </a:lvl1pPr>
          </a:lstStyle>
          <a:p>
            <a:pPr>
              <a:defRPr/>
            </a:pPr>
            <a:fld id="{FA5E5573-BF76-104A-8006-F2731E71D60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8T15:31:57.634"/>
    </inkml:context>
    <inkml:brush xml:id="br0">
      <inkml:brushProperty name="width" value="0.05" units="cm"/>
      <inkml:brushProperty name="height" value="0.05" units="cm"/>
      <inkml:brushProperty name="color" value="#E71224"/>
    </inkml:brush>
  </inkml:definitions>
  <inkml:trace contextRef="#ctx0" brushRef="#br0">4910 88 24575,'-65'-2'0,"0"1"0,11-3 0,-19 2 0,0 0 0,26-1 0,12 3 0,-5 0 0,15 0 0,0-3 0,-3 0 0,-1-3 0,-1 0 0,2 2 0,0-2 0,-4 1 0,-4-1 0,0 1 0,2 2 0,1 2 0,3-1 0,-2-2 0,2 1 0,1 0 0,1 3 0,4 0 0,2 0 0,2 0 0,2 0 0,1 0 0,2 0 0,-2 0 0,-6 0 0,-7 0 0,-9 0 0,-4 0 0,-1 0 0,1-3 0,5-1 0,8 0 0,9 1 0,10 3 0,3 0 0,-2 0 0,-7 0 0,-11 0 0,-12 0 0,-8 0 0,-2 0 0,2 0 0,3 0 0,-1 3 0,1 0 0,-2 1 0,-1 2 0,0-2 0,-3 0 0,-2-1 0,-7-3 0,-6 0 0,-5 0 0,-1 0 0,5 0 0,4 0 0,9 0 0,8 0 0,4 0 0,2 0 0,-1 0 0,-2 0 0,-1 0 0,4 0 0,3 0 0,4 0 0,5 0 0,0 0 0,-5 0 0,-5 0 0,-5 0 0,-3 0 0,-1 0 0,1 0 0,3 0 0,2 0 0,5 0 0,0 0 0,0 0 0,2 0 0,-2-3 0,-3-1 0,-2 0 0,-4 2 0,-1 2 0,4 0 0,3 0 0,1 0 0,3 0 0,-2 0 0,-2 0 0,-3 0 0,-4 0 0,-2 0 0,-3 0 0,2 2 0,-2 5 0,3 1 0,1 2 0,0 0 0,3 1 0,2 5 0,2 4 0,-2 4 0,-3 4 0,-8 5 0,-5 8 0,0 7 0,5 5 0,10 0 0,8-2 0,8 0 0,6 2 0,1 7 0,5 0 0,1 0 0,3-7 0,5-7 0,0-2 0,3 2 0,2 1 0,1 1 0,0-3 0,5-7 0,6-6 0,15-3 0,10-6 0,8-5 0,11-5 0,2-3 0,7-3 0,1 0 0,2 0 0,3-3 0,1 0 0,4-2 0,-1-2 0,-3 0 0,-1 0 0,-2 0 0,-2 0 0,2 0 0,-3 0 0,-5 0 0,0-3 0,-4-1 0,4 1 0,0 0 0,2 3 0,6 0 0,6-2 0,8-2 0,6-4 0,-1-2 0,-2 0 0,0 3 0,2 0 0,0-2 0,4 1 0,0-3 0,0 0 0,-3 0 0,-7 0 0,-4 3 0,-3 0 0,2 0 0,9-2 0,4-4 0,4 1 0,0 2 0,-1 3 0,-5 5 0,-4 0 0,-6-2 0,-7-2 0,-5-3 0,-6 3 0,-3 0 0,-3 4 0,2 3 0,2 0 0,4 0 0,8 0 0,7 0 0,9 0 0,4 0 0,2 0 0,0 0 0,0 0 0,0 0 0,-4 0 0,-1 0 0,0 0 0,-2 0 0,2 0 0,-1 0 0,-1 0 0,-3 0 0,-4 0 0,2 0 0,4 0 0,14 0 0,-44 0 0,1 0 0,5 0 0,2 0 0,5 0 0,0 0 0,3 0 0,0 0 0,5 0 0,0 0 0,-1 0 0,-1 0 0,0 0 0,-2 0 0,-2 0 0,-3-1 0,-3 0 0,-1-1 0,-3-2 0,-1 0 0,-4 0 0,-1-1 0,42-1 0,-13 2 0,-10 4 0,-7 0 0,-4 0 0,-3 0 0,-2 0 0,4 0 0,1 0 0,1 0 0,3 0 0,2 0 0,8 0 0,10 0 0,0 0 0,-2 0 0,-4-3 0,-5 0 0,-2-4 0,-4-3 0,-5-2 0,-7-5 0,-6-2 0,-8 0 0,-8 2 0,-8 0 0,-6 4 0,-7 0 0,-5 1 0,-1 0 0,-3-1 0,0-2 0,-1-4 0,-2-5 0,0-4 0,0-5 0,0 1 0,-2 3 0,-1 1 0,-3 5 0,-1 3 0,0 2 0,-2 2 0,0-2 0,-5-2 0,-5-3 0,-4-6 0,-2 0 0,0 0 0,-4 2 0,0 1 0,-4 2 0,-2 2 0,-5 1 0,-6 1 0,-5 0 0,-7-1 0,-3 0 0,-3 6 0,-5 1 0,0 7 0,1 3 0,8 1 0,7 3 0,5 0 0,-1-1 0,-2-3 0,-7 1 0,-2-1 0,0 3 0,1-2 0,3-1 0,4-3 0,1 1 0,-1 2 0,0 1 0,-3 3 0,-2 0 0,-3 0 0,-4 0 0,-2 0 0,-3 0 0,-2 0 0,2 0 0,2 0 0,4 3 0,6 1 0,4 3 0,4 0 0,6-4 0,-1 0 0,-4 0 0,-4 0 0,-7 1 0,-1 2 0,0-2 0,0 0 0,5-1 0,3-3 0,0 0 0,4 0 0,3 0 0,1 0 0,7 0 0,3 0 0,5 0 0,4 3 0,0 0 0,0 0 0,0 1 0,0-2 0,-1 2 0,-3 2 0,2-1 0,2-2 0,4 0 0,2-3 0,-1 0 0,-3 0 0,-1 0 0,-1 0 0,0 0 0,0 0 0,0 0 0,2 0 0,1 0 0,1 0 0,1 0 0,-1 0 0,0 0 0,1 0 0,0 0 0,3 0 0,2 0 0,1 0 0,-3-3 0,-3 0 0,0 0 0,0 0 0,4 3 0,4 0 0,0 0 0,3-1 0,-3-2 0,-2 0 0,-1 0 0,0 1 0,2 2 0,4 0 0,5 0 0,2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8T15:32:10.760"/>
    </inkml:context>
    <inkml:brush xml:id="br0">
      <inkml:brushProperty name="width" value="0.05" units="cm"/>
      <inkml:brushProperty name="height" value="0.05" units="cm"/>
      <inkml:brushProperty name="color" value="#E71224"/>
    </inkml:brush>
  </inkml:definitions>
  <inkml:trace contextRef="#ctx0" brushRef="#br0">4662 191 24575,'-15'6'0,"1"-3"0,-5 0 0,-6-3 0,-1 0 0,0-2 0,1-4 0,0-3 0,-7-3 0,-5 1 0,-3 0 0,4 4 0,3 3 0,9 1 0,6 3 0,5-1 0,3-2 0,-3-1 0,-6 0 0,-6 0 0,-4 0 0,1 1 0,3-1 0,4 0 0,3 1 0,2-2 0,-1 1 0,-6 0 0,-5-1 0,-5 0 0,-4-1 0,-3-1 0,-4 0 0,-1 0 0,3 1 0,5 1 0,9-1 0,5 2 0,1 0 0,0 2 0,-6 1 0,-1 1 0,0 0 0,1 0 0,3 0 0,0-3 0,0 0 0,0-1 0,0 2 0,0 2 0,-2 0 0,-2 0 0,-3 0 0,-1 0 0,0 0 0,1 0 0,-1 0 0,-3 0 0,2 0 0,-1 0 0,2 0 0,3 0 0,-3 0 0,-1 0 0,-6 0 0,-3 0 0,1 0 0,1 0 0,1 0 0,0 0 0,-3 0 0,0 0 0,-4 0 0,-4 0 0,-1 0 0,0 0 0,0 0 0,2 0 0,2 0 0,-3 0 0,3 0 0,-1 0 0,2 0 0,4 0 0,2 0 0,4 0 0,-1 0 0,-5-3 0,-5-1 0,-4 0 0,-8 1 0,-1 3 0,-3 0 0,0 0 0,4 0 0,-2 0 0,2 0 0,0 0 0,4 0 0,8 0 0,3 0 0,1 0 0,-4 0 0,-4 0 0,-3 0 0,0 0 0,3 1 0,0 2 0,1 1 0,-2 0 0,1 2 0,4-2 0,6-1 0,10 2 0,1 1 0,1 6 0,-9 10 0,-16 11 0,-5 9 0,2 4 0,12-4 0,16-12 0,14-5 0,7-3 0,5 8 0,0 17 0,-6 18 0,-4 11 0,1-6 0,4-13 0,6-17 0,1-10 0,2 0 0,0 0 0,0-1 0,5-1 0,8-3 0,13 1 0,19 4 0,19 9 0,25 4 0,-35-19 0,3-2 0,10-1 0,3-4 0,8-3 0,2-4 0,4-2 0,2-3 0,3-3 0,1-1 0,-1-1 0,1 0 0,-1 0 0,0 0 0,-1 0 0,-1 0 0,-2 0 0,-1 0 0,-3 0 0,0 0 0,-5 0 0,0 0 0,-4 0 0,0 0 0,-5 0 0,-1 0 0,-2 0 0,0 0 0,2 0 0,0 0 0,1 0 0,0 0 0,2-2 0,0 0 0,-1 0 0,-2-2 0,-3 0 0,-1-1 0,-4-2 0,-1 0 0,-6 1 0,-1-1 0,41-8 0,-11 2 0,-10 1 0,-9 4 0,-8 3 0,2 2 0,2 3 0,7 0 0,5 0 0,4 0 0,6 0 0,2 0 0,1 0 0,-2 0 0,1 0 0,3 0 0,11 0 0,-41 0 0,2 0 0,6 0 0,2 0 0,6 0 0,2 0 0,0 0 0,1 0 0,-1 0 0,0 0 0,-3 0 0,-1 0 0,-3 0 0,-2 0 0,-4 0 0,-2 0 0,-1 0 0,-2 1 0,44 2 0,-7 1 0,-2 0 0,-6-1 0,1-3 0,-1 0 0,-2 0 0,4 0 0,1 0 0,2 0 0,6 0 0,2 0 0,-43 0 0,0 0 0,3 0 0,0 0 0,0 0 0,1 0 0,-1 0 0,0 0 0,-2 0 0,-2 0 0,-2 0 0,0 0 0,46 0 0,-5 0 0,-8 0 0,-7 0 0,-9 0 0,-11 0 0,-11 0 0,-8 0 0,-7 0 0,-2 0 0,-3 0 0,4 0 0,3 0 0,3 0 0,0 0 0,1 0 0,-3 0 0,1 0 0,-1 0 0,-1 0 0,3 0 0,-2 0 0,3 0 0,-3 0 0,0 0 0,-1 0 0,1 0 0,6 0 0,6 0 0,7 0 0,4 0 0,-2-3 0,-4-4 0,-7-2 0,-9-1 0,-5 2 0,-4 2 0,0-1 0,0-2 0,0-1 0,0-3 0,0 1 0,0 0 0,0-1 0,0 0 0,0 0 0,0 0 0,-1-2 0,-2-1 0,-1-2 0,-2 0 0,-3 1 0,1 0 0,-4 0 0,0 1 0,-1 1 0,1-4 0,-1-4 0,1-3 0,1-6 0,-1 0 0,-3-2 0,-4-1 0,-3 4 0,-3 2 0,0 3 0,0 3 0,0-1 0,0 4 0,0 1 0,0 3 0,-3 0 0,-7-2 0,-7-4 0,-6-3 0,-8-2 0,-3 3 0,-9 1 0,-6 5 0,-10 2 0,-10 1 0,-9 5 0,-7 0 0,-2 2 0,-3 0 0,3-3 0,9 0 0,13-4 0,11 1 0,8 1 0,3 3 0,2 1 0,5 4 0,4 2 0,6 2 0,5 1 0,8 0 0,3 0 0,-1 0 0,-16 0 0,-21 0 0,-26 0 0,-20 0 0,43 0 0,0 0 0,-49 0 0,16 0 0,17 0 0,15 0 0,5 3 0,-2 3 0,-6 4 0,-9 1 0,-5-4 0,-3 0 0,-1-3 0,3 0 0,2-1 0,2-3 0,2 0 0,0 0 0,5 0 0,4 0 0,9 0 0,4 0 0,8 0 0,3 0 0,2 0 0,1 0 0,-8 2 0,-8 5 0,-11 1 0,-10 1 0,-4-2 0,-3-3 0,-1-1 0,1-3 0,2 0 0,1 0 0,6 0 0,6 0 0,6 0 0,6 0 0,7 0 0,1 0 0,5 0 0,-1 0 0,0 0 0,1 0 0,-1 0 0,0 0 0,-2 0 0,-1 0 0,-4 0 0,4 0 0,4 0 0,3 0 0,6 0 0,2 0 0,-1 0 0,0 0 0,-2 0 0,-1 0 0,0 0 0,-1 0 0,-2 0 0,-1 0 0,0 0 0,1 3 0,3 0 0,0 0 0,4 0 0,4-3 0,5 0 0,4 0 0,3 2 0,2 1 0,2 0 0,-5 2 0,-7 2 0,-9 3 0,-8 3 0,-4 0 0,2 0 0,4-3 0,8-2 0,4-2 0,5-3 0,7-1 0,1-2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8T16:11:35.736"/>
    </inkml:context>
    <inkml:brush xml:id="br0">
      <inkml:brushProperty name="width" value="0.05" units="cm"/>
      <inkml:brushProperty name="height" value="0.05" units="cm"/>
      <inkml:brushProperty name="color" value="#E71224"/>
    </inkml:brush>
  </inkml:definitions>
  <inkml:trace contextRef="#ctx0" brushRef="#br0">11766 117 24575,'-16'0'0,"-9"0"0,-17 0 0,-14 0 0,-16 0 0,-9 0 0,-11 0 0,-1 0 0,1 0 0,9 0 0,10 0 0,5 0 0,3 0 0,-4 0 0,-4 0 0,-4 0 0,4 0 0,3 0 0,5 0 0,7 0 0,3 0 0,3 0 0,0 0 0,-2 0 0,-2 0 0,-7 0 0,-6 0 0,-1 0 0,2 0 0,9 0 0,7 0 0,1 0 0,3 0 0,0 0 0,-6 0 0,-3 0 0,-3 0 0,3 0 0,4 0 0,1 0 0,0 0 0,-3 0 0,0 0 0,-4 0 0,-2 0 0,-3 0 0,-4 0 0,0 0 0,-2 0 0,1 0 0,3 0 0,1 0 0,-1 0 0,-6 0 0,-6 0 0,-7 0 0,-6 0 0,4 0 0,0 0 0,1 0 0,-2 0 0,1 0 0,5 0 0,4 0 0,6 0 0,4 0 0,6 0 0,5 0 0,-3 0 0,0 0 0,0 0 0,1 0 0,7 0 0,0 0 0,5 0 0,2 0 0,2 0 0,2 0 0,0 0 0,0 0 0,-4 0 0,-5 0 0,-6 0 0,-8 0 0,-5 0 0,-2 0 0,-5 0 0,-1 0 0,0 0 0,4 0 0,4 0 0,1 0 0,2 0 0,-3 0 0,-5 0 0,-1 0 0,-8 0 0,1 0 0,-1 0 0,-4 0 0,-1 0 0,-4 0 0,-1 0 0,2 0 0,-1-4 0,2 0 0,-1 0 0,0 1 0,4 3 0,5 0 0,5 0 0,5 0 0,1 0 0,-3 0 0,-3 0 0,-4 0 0,0 0 0,-1 0 0,1 0 0,6 0 0,3 0 0,7 0 0,4 0 0,2 0 0,3 0 0,1 0 0,-1 0 0,5 0 0,1 0 0,3 0 0,-1 0 0,-8 0 0,-3 0 0,-5 3 0,0 1 0,3 3 0,2 0 0,4 0 0,-1 3 0,-3-2 0,-1 2 0,-1 0 0,2-1 0,7 1 0,1 0 0,0 0 0,2 1 0,-2 1 0,-1 1 0,-3 0 0,-5 4 0,-5-1 0,-3 5 0,-2 3 0,-7 2 0,-4 0 0,-7 0 0,-2 0 0,5-2 0,6-1 0,5-5 0,4-3 0,-3 0 0,-3 2 0,2 1 0,-1 4 0,7 1 0,4 0 0,8 1 0,5 1 0,3 5 0,3 3 0,1 6 0,9 5 0,5 2 0,5 1 0,4 1 0,-3 1 0,0 9 0,-3 8 0,-3 14 0,-3 7 0,2 1 0,4-1 0,9-7 0,10-3 0,5-4 0,3 0 0,0 0 0,0-1 0,0 1 0,0-3 0,3 1 0,0-3 0,1-3 0,-1-3 0,-3-8 0,0-5 0,0 2 0,3 1 0,1 5 0,-1 6 0,3-3 0,-1 0 0,3 0 0,3-6 0,0-2 0,4-5 0,0-5 0,0-4 0,2-3 0,-2 0 0,3 0 0,3 2 0,3 3 0,2-3 0,6 0 0,8 0 0,9 1 0,8 1 0,3 0 0,3-1 0,1-2 0,0-2 0,-4-3 0,-2-3 0,-3-2 0,0-4 0,4-5 0,4-5 0,6-2 0,8-2 0,1-1 0,1 0 0,3-2 0,0-2 0,2-3 0,8 0 0,-4 0 0,0 0 0,-2 0 0,-6 0 0,2 0 0,3 0 0,8 0 0,2-3 0,-45 0 0,0-1 0,48-8 0,-1-3 0,-2-4 0,-3-1 0,0 0 0,4-1 0,-46 11 0,-1 1 0,1-1 0,1 1 0,-1 0 0,0 1 0,46-7 0,-2 0 0,-2 4 0,-1 0 0,0 4 0,-2 3 0,2 0 0,1 4 0,2-3 0,2-1 0,-1 0 0,-45 2 0,1 0 0,2 0 0,0 0 0,1 0 0,0 0 0,0 0 0,0 1 0,0-1 0,0 1 0,-1 0 0,1 0 0,-2 0 0,0-1 0,47-3 0,-6-1 0,-5 0 0,-2 2 0,-3 1 0,-1 3 0,0 0 0,1 0 0,4 0 0,0 0 0,4 0 0,5 0 0,0-2 0,-45 1 0,-1-1 0,1 0 0,-1 0 0,1-1 0,-1 0 0,1 0 0,-1 0 0,44-1 0,-3 1 0,-7-2 0,-8-1 0,-7-2 0,-15 2 0,-11 3 0,-3-1 0,-4 1 0,5-2 0,3-1 0,7 2 0,6-2 0,3 0 0,4-1 0,-2 0 0,2 3 0,5-3 0,-4 3 0,-1 0 0,-5 1 0,-4 0 0,1-1 0,-1-1 0,2-1 0,3 3 0,0-4 0,1 1 0,2 2 0,-3 1 0,3 3 0,0-3 0,-3-1 0,3 1 0,2-3 0,3 2 0,5 1 0,0 0 0,0 2 0,1 1 0,0 0 0,3 0 0,0 0 0,-1 0 0,-4 0 0,-8 0 0,0 0 0,-4 0 0,0 0 0,4 0 0,3 0 0,10 0 0,9 0 0,5-3 0,5-6 0,-46 4 0,1-1 0,0-2 0,0 1 0,0 0 0,-1 1 0,45-4 0,-7 2 0,-4 1 0,-7 1 0,-5 2 0,-2-1 0,-5 1 0,1 0 0,-3 1 0,1-1 0,4 1 0,-2-4 0,2 0 0,-4 0 0,0 1 0,1 2 0,1 0 0,4 0 0,1 0 0,3 0 0,1 2 0,1 2 0,2 0 0,0 0 0,0 0 0,-2 0 0,-5 0 0,-2 0 0,-1 0 0,-3 0 0,-2 0 0,-8 0 0,-4 0 0,1 0 0,1 0 0,5 0 0,1 0 0,2 0 0,-1 0 0,-2 0 0,-1 0 0,2 0 0,5 0 0,5-3 0,5-4 0,3-1 0,2 1 0,4 3 0,-1 0 0,0 0 0,0 0 0,-3 0 0,3 0 0,0 0 0,4 1 0,2 1 0,4 2 0,3 0 0,-1 0 0,6-3 0,-3-1 0,-46 2 0,0 0 0,4 0 0,1 1 0,0 1 0,1 0 0,5 0 0,0 0 0,4 0 0,1 0 0,2 0 0,0 0 0,2 0 0,1 0 0,2 0 0,-1 0 0,0 0 0,-2 0 0,-2 0 0,0 0 0,-3 0 0,-1 0 0,-3 0 0,-1 0 0,-2 0 0,0 0 0,-1 0 0,0 0 0,-1 0 0,-1 0 0,0 0 0,0 0 0,-1 0 0,1 0 0,-1 0 0,1 0 0,-3 0 0,0 0 0,47-2 0,-9-1 0,-5-1 0,-2-3 0,-5 1 0,-1 2 0,-7 0 0,-3 4 0,-3 0 0,-3-3 0,1 0 0,-1-1 0,2 1 0,4 0 0,1-1 0,0-4 0,1 1 0,-2 4 0,-3 0 0,-3 3 0,-4-3 0,-6-1 0,-4 0 0,-4 1 0,-6 3 0,-1 0 0,0 0 0,0 0 0,2 0 0,1 0 0,0 0 0,0 0 0,-1 0 0,3 0 0,1 0 0,3 0 0,4 0 0,4 0 0,5 0 0,1 3 0,3 0 0,-1 1 0,-2 2 0,-4-2 0,-5 0 0,-3-1 0,-4-3 0,-1 0 0,-7 0 0,-5 0 0,-2 0 0,-5 0 0,-4 0 0,-4 0 0,-6 0 0,-8 0 0,-3 0 0,-5 0 0,-2 0 0,0 0 0,-3 0 0,3 0 0,0 0 0,2 0 0,4 0 0,9 0 0,14 0 0,7-2 0,7-1 0,2-3 0,-3-4 0,-1 2 0,-10-1 0,-7 3 0,-7 0 0,-5 0 0,-2 1 0,-2 0 0,3 1 0,1 2 0,2 2 0,-1-3 0,1-2 0,4-7 0,1-2 0,2 2 0,-4 0 0,-6 4 0,0 1 0,0 1 0,2 4 0,3 1 0,3 1 0,3 0 0,3 0 0,8 0 0,2 0 0,6 0 0,-1 0 0,-6 0 0,-6 0 0,-7 0 0,-2 0 0,-1 0 0,4 1 0,3 4 0,4 4 0,6 3 0,4 2 0,5 0 0,4-5 0,4-3 0,4-3 0,1-3 0,-5 0 0,-8 0 0,-8 0 0,-5 0 0,-1 0 0,-1 0 0,1-3 0,2-5 0,3-3 0,2-4 0,3-2 0,4-3 0,5-4 0,3-6 0,0-1 0,0-2 0,-4-1 0,-3 1 0,-4 3 0,-5 4 0,-2 2 0,-1 5 0,0-3 0,0 0 0,0-1 0,2-6 0,3-3 0,3-4 0,4-5 0,-1 1 0,-3-2 0,-3 1 0,-3 1 0,0 0 0,3-4 0,0-4 0,1-5 0,0-2 0,-4 0 0,1-1 0,-2 4 0,-4-3 0,-4-1 0,-3-2 0,-1-1 0,-4 10 0,-1 5 0,-2 8 0,-4 3 0,0-4 0,-3-4 0,-4-12 0,-4-8 0,-4-4 0,-6 2 0,-3 6 0,-3 7 0,-3 6 0,1 6 0,0 5 0,-3 1 0,-7-2 0,-5-6 0,-6-4 0,-2-1 0,4 4 0,-2 3 0,3 5 0,-4 2 0,-5 1 0,-10 2 0,-13-1 0,-9-1 0,-6 0 0,0-1 0,3 3 0,4 5 0,10 4 0,9 4 0,9 1 0,5 4 0,3 1 0,0 2 0,1 4 0,-1 0 0,-4 3 0,0 0 0,-10 3 0,-9 1 0,-10 1 0,-9-2 0,-5 0 0,-2 1 0,47-2 0,-1 1 0,-1-1 0,-1-1 0,-1 0 0,0-1 0,-2 0 0,1 0 0,-1 2 0,1 0 0,-1 2 0,0 1 0,1 2 0,0 1 0,-2 0 0,1-1 0,-4-1 0,0-1 0,-4-1 0,-2-2 0,-4-1 0,-1-2 0,0 1 0,1 0 0,2-1 0,2 0 0,3-2 0,2-1 0,6-1 0,2-1 0,-44-12 0,10-1 0,6 4 0,2 2 0,-3 5 0,1 4 0,3 1 0,1 3 0,4 0 0,0 0 0,2 0 0,4 0 0,2 0 0,6 0 0,1 0 0,3 0 0,3 0 0,4 0 0,4 0 0,4 3 0,-1 4 0,1 3 0,1 0 0,-2-1 0,0-2 0,-4-1 0,-8 0 0,-8-3 0,-11 3 0,-13-3 0,-10 4 0,44-3 0,-2 0 0,-2 0 0,-1 1 0,0-1 0,1-1 0,-1 0 0,0-1 0,0 0 0,0 0 0,0-2 0,-1 0 0,0 0 0,-1 0 0,-1 0 0,1-1 0,0-1 0,0-1 0,0 0 0,1-2 0,3 1 0,1-1 0,2 0 0,1 0 0,-43-3 0,12 1 0,11-1 0,11 1 0,11 3 0,3 0 0,1 4 0,0 0 0,0 0 0,-3 0 0,-1 0 0,-4 0 0,-4 0 0,1 0 0,0 0 0,0 0 0,-1 0 0,1-2 0,-5-2 0,-1 0 0,4 1 0,2-1 0,4 1 0,2-1 0,1 1 0,2 3 0,2-1 0,0-2 0,1 0 0,5 0 0,2-2 0,0 2 0,2-3 0,-3-3 0,-2 0 0,-1-1 0,-4 1 0,-4 1 0,-4 3 0,-3-1 0,-4 2 0,-1-3 0,-4-3 0,-1 2 0,5-2 0,-1 0 0,2 1 0,2 0 0,1 0 0,5 3 0,5-3 0,2 2 0,3 2 0,5 2 0,0 3 0,3 0 0,0-3 0,0 0 0,0 0 0,1-3 0,3 3 0,2 0 0,5 0 0,3 3 0,5 0 0,5 0 0,2 0 0,0 0 0,-5 0 0,-10 2 0,-6 2 0,-8 3 0,-1 2 0,-1 2 0,1-1 0,8-4 0,12-3 0,9-3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8T16:14:03.400"/>
    </inkml:context>
    <inkml:brush xml:id="br0">
      <inkml:brushProperty name="width" value="0.05" units="cm"/>
      <inkml:brushProperty name="height" value="0.05" units="cm"/>
      <inkml:brushProperty name="color" value="#E71224"/>
    </inkml:brush>
  </inkml:definitions>
  <inkml:trace contextRef="#ctx0" brushRef="#br0">6 1 24575,'-3'0'0,"0"0"0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A8D027A-1648-CE9F-833A-3A43C7C1079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36D0140-E03A-D3CD-3FE5-0CEA77F4865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E61F9B-A21A-BB0F-95FA-48EA3B22DA57}"/>
              </a:ext>
            </a:extLst>
          </p:cNvPr>
          <p:cNvSpPr>
            <a:spLocks noGrp="1" noChangeArrowheads="1"/>
          </p:cNvSpPr>
          <p:nvPr>
            <p:ph type="sldNum" sz="quarter" idx="12"/>
          </p:nvPr>
        </p:nvSpPr>
        <p:spPr>
          <a:ln/>
        </p:spPr>
        <p:txBody>
          <a:bodyPr/>
          <a:lstStyle>
            <a:lvl1pPr>
              <a:defRPr/>
            </a:lvl1pPr>
          </a:lstStyle>
          <a:p>
            <a:pPr>
              <a:defRPr/>
            </a:pPr>
            <a:fld id="{2A7FD54C-7FA6-2B4F-9386-B6936750808E}" type="slidenum">
              <a:rPr lang="en-US" altLang="en-US"/>
              <a:pPr>
                <a:defRPr/>
              </a:pPr>
              <a:t>‹#›</a:t>
            </a:fld>
            <a:endParaRPr lang="en-US" altLang="en-US"/>
          </a:p>
        </p:txBody>
      </p:sp>
    </p:spTree>
    <p:extLst>
      <p:ext uri="{BB962C8B-B14F-4D97-AF65-F5344CB8AC3E}">
        <p14:creationId xmlns:p14="http://schemas.microsoft.com/office/powerpoint/2010/main" val="1768953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3CF0666-AFCC-B64B-4B3A-4C1A111A6D0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4C6B887-0C4F-DB20-9A8E-22E8BBB4C2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F56FF0D-DBCD-25F8-5484-54A50530475E}"/>
              </a:ext>
            </a:extLst>
          </p:cNvPr>
          <p:cNvSpPr>
            <a:spLocks noGrp="1" noChangeArrowheads="1"/>
          </p:cNvSpPr>
          <p:nvPr>
            <p:ph type="sldNum" sz="quarter" idx="12"/>
          </p:nvPr>
        </p:nvSpPr>
        <p:spPr>
          <a:ln/>
        </p:spPr>
        <p:txBody>
          <a:bodyPr/>
          <a:lstStyle>
            <a:lvl1pPr>
              <a:defRPr/>
            </a:lvl1pPr>
          </a:lstStyle>
          <a:p>
            <a:pPr>
              <a:defRPr/>
            </a:pPr>
            <a:fld id="{A641EED8-2D1D-2C40-BF51-2A2C1B2E637F}" type="slidenum">
              <a:rPr lang="en-US" altLang="en-US"/>
              <a:pPr>
                <a:defRPr/>
              </a:pPr>
              <a:t>‹#›</a:t>
            </a:fld>
            <a:endParaRPr lang="en-US" altLang="en-US"/>
          </a:p>
        </p:txBody>
      </p:sp>
    </p:spTree>
    <p:extLst>
      <p:ext uri="{BB962C8B-B14F-4D97-AF65-F5344CB8AC3E}">
        <p14:creationId xmlns:p14="http://schemas.microsoft.com/office/powerpoint/2010/main" val="167260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9B03D7F-D453-7046-08A3-DB24652E8F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5722460-B86A-B119-0997-E5263C4AAB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ADE5087-C453-DD92-0E91-9DAB66751B9A}"/>
              </a:ext>
            </a:extLst>
          </p:cNvPr>
          <p:cNvSpPr>
            <a:spLocks noGrp="1" noChangeArrowheads="1"/>
          </p:cNvSpPr>
          <p:nvPr>
            <p:ph type="sldNum" sz="quarter" idx="12"/>
          </p:nvPr>
        </p:nvSpPr>
        <p:spPr>
          <a:ln/>
        </p:spPr>
        <p:txBody>
          <a:bodyPr/>
          <a:lstStyle>
            <a:lvl1pPr>
              <a:defRPr/>
            </a:lvl1pPr>
          </a:lstStyle>
          <a:p>
            <a:pPr>
              <a:defRPr/>
            </a:pPr>
            <a:fld id="{3469FF01-AB6A-254C-BEA8-E96C7B5B73DE}" type="slidenum">
              <a:rPr lang="en-US" altLang="en-US"/>
              <a:pPr>
                <a:defRPr/>
              </a:pPr>
              <a:t>‹#›</a:t>
            </a:fld>
            <a:endParaRPr lang="en-US" altLang="en-US"/>
          </a:p>
        </p:txBody>
      </p:sp>
    </p:spTree>
    <p:extLst>
      <p:ext uri="{BB962C8B-B14F-4D97-AF65-F5344CB8AC3E}">
        <p14:creationId xmlns:p14="http://schemas.microsoft.com/office/powerpoint/2010/main" val="989751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1D1A986-9692-BEAA-3BF4-A67C4F339B1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C9151F-0DDE-47A8-2A6C-88B163C727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7F3D30E-8646-44F2-028C-BE9FA7AEB76E}"/>
              </a:ext>
            </a:extLst>
          </p:cNvPr>
          <p:cNvSpPr>
            <a:spLocks noGrp="1" noChangeArrowheads="1"/>
          </p:cNvSpPr>
          <p:nvPr>
            <p:ph type="sldNum" sz="quarter" idx="12"/>
          </p:nvPr>
        </p:nvSpPr>
        <p:spPr>
          <a:ln/>
        </p:spPr>
        <p:txBody>
          <a:bodyPr/>
          <a:lstStyle>
            <a:lvl1pPr>
              <a:defRPr/>
            </a:lvl1pPr>
          </a:lstStyle>
          <a:p>
            <a:pPr>
              <a:defRPr/>
            </a:pPr>
            <a:fld id="{78E97F8D-0C50-714D-B994-D5FDC3B1D1AC}" type="slidenum">
              <a:rPr lang="en-US" altLang="en-US"/>
              <a:pPr>
                <a:defRPr/>
              </a:pPr>
              <a:t>‹#›</a:t>
            </a:fld>
            <a:endParaRPr lang="en-US" altLang="en-US"/>
          </a:p>
        </p:txBody>
      </p:sp>
    </p:spTree>
    <p:extLst>
      <p:ext uri="{BB962C8B-B14F-4D97-AF65-F5344CB8AC3E}">
        <p14:creationId xmlns:p14="http://schemas.microsoft.com/office/powerpoint/2010/main" val="3639938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3F8C429-FC0C-5625-9152-594AA797496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A3A3FB3-E8D9-449A-B7A0-9B03EE8C16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15DACFA-90E2-C634-BB56-98943625D55B}"/>
              </a:ext>
            </a:extLst>
          </p:cNvPr>
          <p:cNvSpPr>
            <a:spLocks noGrp="1" noChangeArrowheads="1"/>
          </p:cNvSpPr>
          <p:nvPr>
            <p:ph type="sldNum" sz="quarter" idx="12"/>
          </p:nvPr>
        </p:nvSpPr>
        <p:spPr>
          <a:ln/>
        </p:spPr>
        <p:txBody>
          <a:bodyPr/>
          <a:lstStyle>
            <a:lvl1pPr>
              <a:defRPr/>
            </a:lvl1pPr>
          </a:lstStyle>
          <a:p>
            <a:pPr>
              <a:defRPr/>
            </a:pPr>
            <a:fld id="{6FE82A11-2E92-CB4D-A4D3-BFAED78F0A25}" type="slidenum">
              <a:rPr lang="en-US" altLang="en-US"/>
              <a:pPr>
                <a:defRPr/>
              </a:pPr>
              <a:t>‹#›</a:t>
            </a:fld>
            <a:endParaRPr lang="en-US" altLang="en-US"/>
          </a:p>
        </p:txBody>
      </p:sp>
    </p:spTree>
    <p:extLst>
      <p:ext uri="{BB962C8B-B14F-4D97-AF65-F5344CB8AC3E}">
        <p14:creationId xmlns:p14="http://schemas.microsoft.com/office/powerpoint/2010/main" val="987848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D9C5B7E-8C7E-001E-0A03-ACB26613A3D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3F69C6F-6F22-CD64-764A-6D406C28F1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7397B94-8C07-3F52-6284-7B18F5A8D0F2}"/>
              </a:ext>
            </a:extLst>
          </p:cNvPr>
          <p:cNvSpPr>
            <a:spLocks noGrp="1" noChangeArrowheads="1"/>
          </p:cNvSpPr>
          <p:nvPr>
            <p:ph type="sldNum" sz="quarter" idx="12"/>
          </p:nvPr>
        </p:nvSpPr>
        <p:spPr>
          <a:ln/>
        </p:spPr>
        <p:txBody>
          <a:bodyPr/>
          <a:lstStyle>
            <a:lvl1pPr>
              <a:defRPr/>
            </a:lvl1pPr>
          </a:lstStyle>
          <a:p>
            <a:pPr>
              <a:defRPr/>
            </a:pPr>
            <a:fld id="{8142D466-3588-5644-8544-D85E0176AF50}" type="slidenum">
              <a:rPr lang="en-US" altLang="en-US"/>
              <a:pPr>
                <a:defRPr/>
              </a:pPr>
              <a:t>‹#›</a:t>
            </a:fld>
            <a:endParaRPr lang="en-US" altLang="en-US"/>
          </a:p>
        </p:txBody>
      </p:sp>
    </p:spTree>
    <p:extLst>
      <p:ext uri="{BB962C8B-B14F-4D97-AF65-F5344CB8AC3E}">
        <p14:creationId xmlns:p14="http://schemas.microsoft.com/office/powerpoint/2010/main" val="2387467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CE79F16-A9B5-E75F-55AE-8298D9AA463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F4DF946-DD23-068C-5ABA-8A7FC67F6EF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AAB5599-2E54-E40B-4581-674A0FC0A74B}"/>
              </a:ext>
            </a:extLst>
          </p:cNvPr>
          <p:cNvSpPr>
            <a:spLocks noGrp="1" noChangeArrowheads="1"/>
          </p:cNvSpPr>
          <p:nvPr>
            <p:ph type="sldNum" sz="quarter" idx="12"/>
          </p:nvPr>
        </p:nvSpPr>
        <p:spPr>
          <a:ln/>
        </p:spPr>
        <p:txBody>
          <a:bodyPr/>
          <a:lstStyle>
            <a:lvl1pPr>
              <a:defRPr/>
            </a:lvl1pPr>
          </a:lstStyle>
          <a:p>
            <a:pPr>
              <a:defRPr/>
            </a:pPr>
            <a:fld id="{D13754A2-962D-EC4B-9FDC-FEEC6FDE2F3B}" type="slidenum">
              <a:rPr lang="en-US" altLang="en-US"/>
              <a:pPr>
                <a:defRPr/>
              </a:pPr>
              <a:t>‹#›</a:t>
            </a:fld>
            <a:endParaRPr lang="en-US" altLang="en-US"/>
          </a:p>
        </p:txBody>
      </p:sp>
    </p:spTree>
    <p:extLst>
      <p:ext uri="{BB962C8B-B14F-4D97-AF65-F5344CB8AC3E}">
        <p14:creationId xmlns:p14="http://schemas.microsoft.com/office/powerpoint/2010/main" val="24410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F156D39-F455-14AB-5876-BD2416FAA75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3160AB8-0EBE-391B-77A6-AF7236FE648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8F96119-DBF1-3D52-CF3E-83753619018F}"/>
              </a:ext>
            </a:extLst>
          </p:cNvPr>
          <p:cNvSpPr>
            <a:spLocks noGrp="1" noChangeArrowheads="1"/>
          </p:cNvSpPr>
          <p:nvPr>
            <p:ph type="sldNum" sz="quarter" idx="12"/>
          </p:nvPr>
        </p:nvSpPr>
        <p:spPr>
          <a:ln/>
        </p:spPr>
        <p:txBody>
          <a:bodyPr/>
          <a:lstStyle>
            <a:lvl1pPr>
              <a:defRPr/>
            </a:lvl1pPr>
          </a:lstStyle>
          <a:p>
            <a:pPr>
              <a:defRPr/>
            </a:pPr>
            <a:fld id="{8CAD7BE9-1653-1A43-9F43-4EAE7390EBBA}" type="slidenum">
              <a:rPr lang="en-US" altLang="en-US"/>
              <a:pPr>
                <a:defRPr/>
              </a:pPr>
              <a:t>‹#›</a:t>
            </a:fld>
            <a:endParaRPr lang="en-US" altLang="en-US"/>
          </a:p>
        </p:txBody>
      </p:sp>
    </p:spTree>
    <p:extLst>
      <p:ext uri="{BB962C8B-B14F-4D97-AF65-F5344CB8AC3E}">
        <p14:creationId xmlns:p14="http://schemas.microsoft.com/office/powerpoint/2010/main" val="808856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CC7A91E-E09B-ACE0-F228-124EB70B599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9EA59CE-DFE9-DDC1-1C7D-376127FC35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776E36D-EC93-10DA-7F75-9E9BBC1A8C3C}"/>
              </a:ext>
            </a:extLst>
          </p:cNvPr>
          <p:cNvSpPr>
            <a:spLocks noGrp="1" noChangeArrowheads="1"/>
          </p:cNvSpPr>
          <p:nvPr>
            <p:ph type="sldNum" sz="quarter" idx="12"/>
          </p:nvPr>
        </p:nvSpPr>
        <p:spPr>
          <a:ln/>
        </p:spPr>
        <p:txBody>
          <a:bodyPr/>
          <a:lstStyle>
            <a:lvl1pPr>
              <a:defRPr/>
            </a:lvl1pPr>
          </a:lstStyle>
          <a:p>
            <a:pPr>
              <a:defRPr/>
            </a:pPr>
            <a:fld id="{E05B6BE2-BBAC-EA48-9666-F8408D00DF68}" type="slidenum">
              <a:rPr lang="en-US" altLang="en-US"/>
              <a:pPr>
                <a:defRPr/>
              </a:pPr>
              <a:t>‹#›</a:t>
            </a:fld>
            <a:endParaRPr lang="en-US" altLang="en-US"/>
          </a:p>
        </p:txBody>
      </p:sp>
    </p:spTree>
    <p:extLst>
      <p:ext uri="{BB962C8B-B14F-4D97-AF65-F5344CB8AC3E}">
        <p14:creationId xmlns:p14="http://schemas.microsoft.com/office/powerpoint/2010/main" val="2153723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54FC37-3FA0-60AC-C7B5-1DEAE75D0C0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30A9990-3C6C-4332-410B-A89A162C55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E51E54D-9651-0998-BB90-F429BF56F618}"/>
              </a:ext>
            </a:extLst>
          </p:cNvPr>
          <p:cNvSpPr>
            <a:spLocks noGrp="1" noChangeArrowheads="1"/>
          </p:cNvSpPr>
          <p:nvPr>
            <p:ph type="sldNum" sz="quarter" idx="12"/>
          </p:nvPr>
        </p:nvSpPr>
        <p:spPr>
          <a:ln/>
        </p:spPr>
        <p:txBody>
          <a:bodyPr/>
          <a:lstStyle>
            <a:lvl1pPr>
              <a:defRPr/>
            </a:lvl1pPr>
          </a:lstStyle>
          <a:p>
            <a:pPr>
              <a:defRPr/>
            </a:pPr>
            <a:fld id="{774B1BB8-344A-214F-8E04-C7085EE08A16}" type="slidenum">
              <a:rPr lang="en-US" altLang="en-US"/>
              <a:pPr>
                <a:defRPr/>
              </a:pPr>
              <a:t>‹#›</a:t>
            </a:fld>
            <a:endParaRPr lang="en-US" altLang="en-US"/>
          </a:p>
        </p:txBody>
      </p:sp>
    </p:spTree>
    <p:extLst>
      <p:ext uri="{BB962C8B-B14F-4D97-AF65-F5344CB8AC3E}">
        <p14:creationId xmlns:p14="http://schemas.microsoft.com/office/powerpoint/2010/main" val="2442826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74C677D-2591-A458-4487-703CDA4319D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8B379A5-67E6-A7B4-161B-E7F269B011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C914915-5766-229F-F838-38B1144D115A}"/>
              </a:ext>
            </a:extLst>
          </p:cNvPr>
          <p:cNvSpPr>
            <a:spLocks noGrp="1" noChangeArrowheads="1"/>
          </p:cNvSpPr>
          <p:nvPr>
            <p:ph type="sldNum" sz="quarter" idx="12"/>
          </p:nvPr>
        </p:nvSpPr>
        <p:spPr>
          <a:ln/>
        </p:spPr>
        <p:txBody>
          <a:bodyPr/>
          <a:lstStyle>
            <a:lvl1pPr>
              <a:defRPr/>
            </a:lvl1pPr>
          </a:lstStyle>
          <a:p>
            <a:pPr>
              <a:defRPr/>
            </a:pPr>
            <a:fld id="{CA8F4C37-5EFE-9C47-986B-1E08E4484EDE}" type="slidenum">
              <a:rPr lang="en-US" altLang="en-US"/>
              <a:pPr>
                <a:defRPr/>
              </a:pPr>
              <a:t>‹#›</a:t>
            </a:fld>
            <a:endParaRPr lang="en-US" altLang="en-US"/>
          </a:p>
        </p:txBody>
      </p:sp>
    </p:spTree>
    <p:extLst>
      <p:ext uri="{BB962C8B-B14F-4D97-AF65-F5344CB8AC3E}">
        <p14:creationId xmlns:p14="http://schemas.microsoft.com/office/powerpoint/2010/main" val="4218503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42C49D-E85E-42CF-EFDC-823F913BBDE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0701A53-DC86-7C35-9B99-8916A22B72F2}"/>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7C03D38-E5D4-4A26-ECDF-D8C757C53EB9}"/>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1029" name="Rectangle 5">
            <a:extLst>
              <a:ext uri="{FF2B5EF4-FFF2-40B4-BE49-F238E27FC236}">
                <a16:creationId xmlns:a16="http://schemas.microsoft.com/office/drawing/2014/main" id="{F5173BD2-5304-3B5B-24E4-BD98B40C8C22}"/>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1030" name="Rectangle 6">
            <a:extLst>
              <a:ext uri="{FF2B5EF4-FFF2-40B4-BE49-F238E27FC236}">
                <a16:creationId xmlns:a16="http://schemas.microsoft.com/office/drawing/2014/main" id="{9957CD9B-9804-D085-4DC1-FBC9D2BE45D4}"/>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2F81455-C277-704F-9ABF-07E5D1965EF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customXml" Target="../ink/ink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nsarchive.gwu.edu/document/22057-document-12-national-security-council-memo" TargetMode="External"/><Relationship Id="rId1" Type="http://schemas.openxmlformats.org/officeDocument/2006/relationships/slideLayout" Target="../slideLayouts/slideLayout7.xml"/><Relationship Id="rId5" Type="http://schemas.openxmlformats.org/officeDocument/2006/relationships/image" Target="../media/image340.png"/><Relationship Id="rId4" Type="http://schemas.openxmlformats.org/officeDocument/2006/relationships/customXml" Target="../ink/ink3.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ustomXml" Target="../ink/ink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33793" name="Picture 2">
            <a:extLst>
              <a:ext uri="{FF2B5EF4-FFF2-40B4-BE49-F238E27FC236}">
                <a16:creationId xmlns:a16="http://schemas.microsoft.com/office/drawing/2014/main" id="{02DF3C24-330D-76E8-6C6B-63113DAE2F5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7718" y="30163"/>
            <a:ext cx="336876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 name="Picture 7" descr="Kazakh citizens gather to demand a nuclear test ban at the Soviet nuclear test site near Semipalatinsk in August 1989. (UN Photo/MB)">
            <a:extLst>
              <a:ext uri="{FF2B5EF4-FFF2-40B4-BE49-F238E27FC236}">
                <a16:creationId xmlns:a16="http://schemas.microsoft.com/office/drawing/2014/main" id="{4669041B-A611-B986-D5F5-7339B5FD242F}"/>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19087" y="3641007"/>
            <a:ext cx="8504237" cy="321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9" descr="Memoria del Mundo | Caminos de Consciencia">
            <a:extLst>
              <a:ext uri="{FF2B5EF4-FFF2-40B4-BE49-F238E27FC236}">
                <a16:creationId xmlns:a16="http://schemas.microsoft.com/office/drawing/2014/main" id="{1EAA5D98-DA93-B4FD-E1DD-4176FDD4AB5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95901" y="59119"/>
            <a:ext cx="2374392"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1">
            <a:extLst>
              <a:ext uri="{FF2B5EF4-FFF2-40B4-BE49-F238E27FC236}">
                <a16:creationId xmlns:a16="http://schemas.microsoft.com/office/drawing/2014/main" id="{54360AD6-8DD1-449C-BDA2-8875A3C273C7}"/>
              </a:ext>
            </a:extLst>
          </p:cNvPr>
          <p:cNvSpPr txBox="1">
            <a:spLocks noChangeArrowheads="1"/>
          </p:cNvSpPr>
          <p:nvPr/>
        </p:nvSpPr>
        <p:spPr bwMode="auto">
          <a:xfrm>
            <a:off x="3276600" y="3276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800"/>
          </a:p>
        </p:txBody>
      </p:sp>
      <p:sp>
        <p:nvSpPr>
          <p:cNvPr id="33797" name="Rectangle 9">
            <a:extLst>
              <a:ext uri="{FF2B5EF4-FFF2-40B4-BE49-F238E27FC236}">
                <a16:creationId xmlns:a16="http://schemas.microsoft.com/office/drawing/2014/main" id="{B56857E8-EA2F-6E5F-9C64-B1770211C595}"/>
              </a:ext>
            </a:extLst>
          </p:cNvPr>
          <p:cNvSpPr>
            <a:spLocks noChangeArrowheads="1"/>
          </p:cNvSpPr>
          <p:nvPr/>
        </p:nvSpPr>
        <p:spPr bwMode="auto">
          <a:xfrm>
            <a:off x="152400" y="2316163"/>
            <a:ext cx="850423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sz="2400" b="1" dirty="0">
                <a:solidFill>
                  <a:schemeClr val="bg1"/>
                </a:solidFill>
              </a:rPr>
              <a:t>The Nevada-Semipalatinsk Movement: Transnational Activism in a Time of Transition</a:t>
            </a:r>
          </a:p>
          <a:p>
            <a:pPr algn="ctr" eaLnBrk="1" hangingPunct="1">
              <a:spcBef>
                <a:spcPts val="600"/>
              </a:spcBef>
              <a:spcAft>
                <a:spcPts val="600"/>
              </a:spcAft>
              <a:buFontTx/>
              <a:buNone/>
            </a:pPr>
            <a:r>
              <a:rPr lang="en-US" altLang="en-US" sz="1800" b="1" dirty="0">
                <a:solidFill>
                  <a:schemeClr val="bg1"/>
                </a:solidFill>
              </a:rPr>
              <a:t>Matthew Evangelista, Cornell University</a:t>
            </a:r>
          </a:p>
        </p:txBody>
      </p:sp>
      <p:sp>
        <p:nvSpPr>
          <p:cNvPr id="33798" name="TextBox 2">
            <a:extLst>
              <a:ext uri="{FF2B5EF4-FFF2-40B4-BE49-F238E27FC236}">
                <a16:creationId xmlns:a16="http://schemas.microsoft.com/office/drawing/2014/main" id="{B171C27A-F45C-4EB8-5915-85DE946A7A21}"/>
              </a:ext>
            </a:extLst>
          </p:cNvPr>
          <p:cNvSpPr txBox="1">
            <a:spLocks noChangeArrowheads="1"/>
          </p:cNvSpPr>
          <p:nvPr/>
        </p:nvSpPr>
        <p:spPr bwMode="auto">
          <a:xfrm>
            <a:off x="5110163" y="2220913"/>
            <a:ext cx="185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1915034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2768226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616732-4229-9A61-8C47-D3BC1B20B3FF}"/>
              </a:ext>
            </a:extLst>
          </p:cNvPr>
          <p:cNvSpPr txBox="1"/>
          <p:nvPr/>
        </p:nvSpPr>
        <p:spPr>
          <a:xfrm>
            <a:off x="618067" y="1505143"/>
            <a:ext cx="7391400" cy="2323713"/>
          </a:xfrm>
          <a:prstGeom prst="rect">
            <a:avLst/>
          </a:prstGeom>
          <a:noFill/>
        </p:spPr>
        <p:txBody>
          <a:bodyPr wrap="square" rtlCol="0">
            <a:spAutoFit/>
          </a:bodyPr>
          <a:lstStyle/>
          <a:p>
            <a:pPr>
              <a:spcBef>
                <a:spcPts val="600"/>
              </a:spcBef>
            </a:pPr>
            <a:r>
              <a:rPr lang="en-US" sz="2800" dirty="0"/>
              <a:t>February 1989:</a:t>
            </a:r>
          </a:p>
          <a:p>
            <a:pPr>
              <a:spcBef>
                <a:spcPts val="600"/>
              </a:spcBef>
            </a:pPr>
            <a:r>
              <a:rPr lang="en-US" sz="2800" dirty="0"/>
              <a:t>Olzhas Suleimenov, Kazakh poet and member of USSR Supreme Soviet, founds ”Nevada” movement to end nuclear testing at the Semipalatinsk Test Range and worldwide</a:t>
            </a:r>
          </a:p>
        </p:txBody>
      </p:sp>
      <p:sp>
        <p:nvSpPr>
          <p:cNvPr id="2" name="TextBox 1">
            <a:extLst>
              <a:ext uri="{FF2B5EF4-FFF2-40B4-BE49-F238E27FC236}">
                <a16:creationId xmlns:a16="http://schemas.microsoft.com/office/drawing/2014/main" id="{0B67A1DA-DFAC-BF42-A554-22328B6867CA}"/>
              </a:ext>
            </a:extLst>
          </p:cNvPr>
          <p:cNvSpPr txBox="1"/>
          <p:nvPr/>
        </p:nvSpPr>
        <p:spPr>
          <a:xfrm>
            <a:off x="3429000" y="609600"/>
            <a:ext cx="1827744" cy="584775"/>
          </a:xfrm>
          <a:prstGeom prst="rect">
            <a:avLst/>
          </a:prstGeom>
          <a:noFill/>
        </p:spPr>
        <p:txBody>
          <a:bodyPr wrap="none" rtlCol="0">
            <a:spAutoFit/>
          </a:bodyPr>
          <a:lstStyle/>
          <a:p>
            <a:r>
              <a:rPr lang="en-US" sz="3200" b="1" dirty="0"/>
              <a:t>EVENTS</a:t>
            </a:r>
          </a:p>
        </p:txBody>
      </p:sp>
    </p:spTree>
    <p:extLst>
      <p:ext uri="{BB962C8B-B14F-4D97-AF65-F5344CB8AC3E}">
        <p14:creationId xmlns:p14="http://schemas.microsoft.com/office/powerpoint/2010/main" val="1008026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erson in a suit speaking into a microphone&#10;&#10;Description automatically generated">
            <a:extLst>
              <a:ext uri="{FF2B5EF4-FFF2-40B4-BE49-F238E27FC236}">
                <a16:creationId xmlns:a16="http://schemas.microsoft.com/office/drawing/2014/main" id="{C4618012-BFC9-B16A-E6DF-26583533C0E2}"/>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20" y="1282"/>
            <a:ext cx="9143980" cy="6856718"/>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54094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19979-1C12-6F73-D620-CF9194336082}"/>
              </a:ext>
            </a:extLst>
          </p:cNvPr>
          <p:cNvSpPr txBox="1"/>
          <p:nvPr/>
        </p:nvSpPr>
        <p:spPr>
          <a:xfrm>
            <a:off x="152400" y="152400"/>
            <a:ext cx="8839200" cy="6432530"/>
          </a:xfrm>
          <a:prstGeom prst="rect">
            <a:avLst/>
          </a:prstGeom>
          <a:solidFill>
            <a:schemeClr val="accent4"/>
          </a:solidFill>
        </p:spPr>
        <p:txBody>
          <a:bodyPr wrap="square" rtlCol="0">
            <a:spAutoFit/>
          </a:bodyPr>
          <a:lstStyle/>
          <a:p>
            <a:r>
              <a:rPr lang="en-US" sz="3200" spc="35" dirty="0">
                <a:solidFill>
                  <a:schemeClr val="bg1"/>
                </a:solidFill>
                <a:effectLst/>
                <a:latin typeface="Calibri" panose="020F0502020204030204" pitchFamily="34" charset="0"/>
                <a:ea typeface="Times New Roman" panose="02020603050405020304" pitchFamily="18" charset="0"/>
              </a:rPr>
              <a:t>“We called this movement ‘Nevada,’ in the hope that our like-minded counterparts in the American state of Nevada who are blockading the atomic test site there will find us their brothers in trouble.”</a:t>
            </a:r>
          </a:p>
          <a:p>
            <a:endParaRPr lang="en-US" sz="2800" spc="35" dirty="0">
              <a:solidFill>
                <a:schemeClr val="bg1"/>
              </a:solidFill>
              <a:latin typeface="Calibri" panose="020F0502020204030204" pitchFamily="34" charset="0"/>
              <a:ea typeface="Times New Roman" panose="02020603050405020304" pitchFamily="18" charset="0"/>
            </a:endParaRPr>
          </a:p>
          <a:p>
            <a:r>
              <a:rPr lang="en-US" sz="3200" spc="35" dirty="0">
                <a:solidFill>
                  <a:schemeClr val="bg1"/>
                </a:solidFill>
                <a:effectLst/>
                <a:latin typeface="Calibri" panose="020F0502020204030204" pitchFamily="34" charset="0"/>
                <a:ea typeface="Times New Roman" panose="02020603050405020304" pitchFamily="18" charset="0"/>
              </a:rPr>
              <a:t>“If these two movements unite maybe our voice, supported by public organizations and the peoples of our republic and country and the peoples of foreign countries will force the governments of the atomic club, the states in the atomic club, to sit at the negotiating table and sign an agreement on the final cessation of tests in all spheres.”</a:t>
            </a:r>
          </a:p>
        </p:txBody>
      </p:sp>
    </p:spTree>
    <p:extLst>
      <p:ext uri="{BB962C8B-B14F-4D97-AF65-F5344CB8AC3E}">
        <p14:creationId xmlns:p14="http://schemas.microsoft.com/office/powerpoint/2010/main" val="146835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616732-4229-9A61-8C47-D3BC1B20B3FF}"/>
              </a:ext>
            </a:extLst>
          </p:cNvPr>
          <p:cNvSpPr txBox="1"/>
          <p:nvPr/>
        </p:nvSpPr>
        <p:spPr>
          <a:xfrm>
            <a:off x="618067" y="1505143"/>
            <a:ext cx="7391400" cy="2323713"/>
          </a:xfrm>
          <a:prstGeom prst="rect">
            <a:avLst/>
          </a:prstGeom>
          <a:noFill/>
        </p:spPr>
        <p:txBody>
          <a:bodyPr wrap="square" rtlCol="0">
            <a:spAutoFit/>
          </a:bodyPr>
          <a:lstStyle/>
          <a:p>
            <a:pPr>
              <a:spcBef>
                <a:spcPts val="600"/>
              </a:spcBef>
            </a:pPr>
            <a:r>
              <a:rPr lang="en-US" sz="2800" dirty="0"/>
              <a:t>February 1989:</a:t>
            </a:r>
          </a:p>
          <a:p>
            <a:pPr>
              <a:spcBef>
                <a:spcPts val="600"/>
              </a:spcBef>
            </a:pPr>
            <a:r>
              <a:rPr lang="en-US" sz="2800" dirty="0"/>
              <a:t>Olzhas Suleimenov, Kazakh poet and member of USSR Supreme Soviet, founds ”Nevada” movement to end nuclear testing at the Semipalatinsk Test Range and worldwide</a:t>
            </a:r>
          </a:p>
        </p:txBody>
      </p:sp>
      <p:sp>
        <p:nvSpPr>
          <p:cNvPr id="4" name="TextBox 3">
            <a:extLst>
              <a:ext uri="{FF2B5EF4-FFF2-40B4-BE49-F238E27FC236}">
                <a16:creationId xmlns:a16="http://schemas.microsoft.com/office/drawing/2014/main" id="{50CD74C6-AA96-4BFD-114D-E39B57B4B3C1}"/>
              </a:ext>
            </a:extLst>
          </p:cNvPr>
          <p:cNvSpPr txBox="1"/>
          <p:nvPr/>
        </p:nvSpPr>
        <p:spPr>
          <a:xfrm>
            <a:off x="609600" y="4191000"/>
            <a:ext cx="7924800" cy="2323713"/>
          </a:xfrm>
          <a:prstGeom prst="rect">
            <a:avLst/>
          </a:prstGeom>
          <a:noFill/>
        </p:spPr>
        <p:txBody>
          <a:bodyPr wrap="square" rtlCol="0">
            <a:spAutoFit/>
          </a:bodyPr>
          <a:lstStyle/>
          <a:p>
            <a:pPr>
              <a:spcBef>
                <a:spcPts val="600"/>
              </a:spcBef>
            </a:pPr>
            <a:r>
              <a:rPr lang="en-US" sz="2800" dirty="0"/>
              <a:t>1989-1991: </a:t>
            </a:r>
          </a:p>
          <a:p>
            <a:pPr>
              <a:spcBef>
                <a:spcPts val="600"/>
              </a:spcBef>
            </a:pPr>
            <a:r>
              <a:rPr lang="en-US" sz="2800" dirty="0"/>
              <a:t>Hundreds of thousands of Kazakh citizens protest against the test site, and collaborate with foreign supporters in peace marches and an International Citizens Congress (May 1990)</a:t>
            </a:r>
          </a:p>
        </p:txBody>
      </p:sp>
      <p:sp>
        <p:nvSpPr>
          <p:cNvPr id="2" name="TextBox 1">
            <a:extLst>
              <a:ext uri="{FF2B5EF4-FFF2-40B4-BE49-F238E27FC236}">
                <a16:creationId xmlns:a16="http://schemas.microsoft.com/office/drawing/2014/main" id="{0B67A1DA-DFAC-BF42-A554-22328B6867CA}"/>
              </a:ext>
            </a:extLst>
          </p:cNvPr>
          <p:cNvSpPr txBox="1"/>
          <p:nvPr/>
        </p:nvSpPr>
        <p:spPr>
          <a:xfrm>
            <a:off x="3429000" y="609600"/>
            <a:ext cx="1827744" cy="584775"/>
          </a:xfrm>
          <a:prstGeom prst="rect">
            <a:avLst/>
          </a:prstGeom>
          <a:noFill/>
        </p:spPr>
        <p:txBody>
          <a:bodyPr wrap="none" rtlCol="0">
            <a:spAutoFit/>
          </a:bodyPr>
          <a:lstStyle/>
          <a:p>
            <a:r>
              <a:rPr lang="en-US" sz="3200" b="1" dirty="0"/>
              <a:t>EVENTS</a:t>
            </a:r>
          </a:p>
        </p:txBody>
      </p:sp>
    </p:spTree>
    <p:extLst>
      <p:ext uri="{BB962C8B-B14F-4D97-AF65-F5344CB8AC3E}">
        <p14:creationId xmlns:p14="http://schemas.microsoft.com/office/powerpoint/2010/main" val="140359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CDD902A8-1149-C34F-BDF8-B1E9F36E6CD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308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rgbClr val="000000"/>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2805463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2C5E29-BCAA-511E-35EC-375E3D575A17}"/>
              </a:ext>
            </a:extLst>
          </p:cNvPr>
          <p:cNvSpPr txBox="1"/>
          <p:nvPr/>
        </p:nvSpPr>
        <p:spPr>
          <a:xfrm>
            <a:off x="2733997" y="533400"/>
            <a:ext cx="3676006" cy="584775"/>
          </a:xfrm>
          <a:prstGeom prst="rect">
            <a:avLst/>
          </a:prstGeom>
          <a:noFill/>
        </p:spPr>
        <p:txBody>
          <a:bodyPr wrap="none" rtlCol="0">
            <a:spAutoFit/>
          </a:bodyPr>
          <a:lstStyle/>
          <a:p>
            <a:r>
              <a:rPr lang="en-US" sz="3200" b="1" dirty="0"/>
              <a:t>CONSEQUENCES</a:t>
            </a:r>
          </a:p>
        </p:txBody>
      </p:sp>
      <p:sp>
        <p:nvSpPr>
          <p:cNvPr id="3" name="TextBox 2">
            <a:extLst>
              <a:ext uri="{FF2B5EF4-FFF2-40B4-BE49-F238E27FC236}">
                <a16:creationId xmlns:a16="http://schemas.microsoft.com/office/drawing/2014/main" id="{BA5628D9-C08D-CE33-2A87-639366E5BD50}"/>
              </a:ext>
            </a:extLst>
          </p:cNvPr>
          <p:cNvSpPr txBox="1"/>
          <p:nvPr/>
        </p:nvSpPr>
        <p:spPr>
          <a:xfrm>
            <a:off x="793273" y="1905000"/>
            <a:ext cx="7557453" cy="1031051"/>
          </a:xfrm>
          <a:prstGeom prst="rect">
            <a:avLst/>
          </a:prstGeom>
          <a:noFill/>
        </p:spPr>
        <p:txBody>
          <a:bodyPr wrap="none" rtlCol="0">
            <a:spAutoFit/>
          </a:bodyPr>
          <a:lstStyle/>
          <a:p>
            <a:pPr>
              <a:spcBef>
                <a:spcPts val="600"/>
              </a:spcBef>
            </a:pPr>
            <a:r>
              <a:rPr lang="en-US" sz="2800" dirty="0"/>
              <a:t>1989-1990:</a:t>
            </a:r>
          </a:p>
          <a:p>
            <a:pPr>
              <a:spcBef>
                <a:spcPts val="600"/>
              </a:spcBef>
            </a:pPr>
            <a:r>
              <a:rPr lang="en-US" sz="2800" dirty="0"/>
              <a:t>11 out of 18 scheduled nuclear tests cancelled</a:t>
            </a:r>
          </a:p>
        </p:txBody>
      </p:sp>
      <p:sp>
        <p:nvSpPr>
          <p:cNvPr id="4" name="TextBox 3">
            <a:extLst>
              <a:ext uri="{FF2B5EF4-FFF2-40B4-BE49-F238E27FC236}">
                <a16:creationId xmlns:a16="http://schemas.microsoft.com/office/drawing/2014/main" id="{4E68595F-8731-C503-7F2C-7901033561A9}"/>
              </a:ext>
            </a:extLst>
          </p:cNvPr>
          <p:cNvSpPr txBox="1"/>
          <p:nvPr/>
        </p:nvSpPr>
        <p:spPr>
          <a:xfrm>
            <a:off x="810206" y="3207350"/>
            <a:ext cx="4717958" cy="1031051"/>
          </a:xfrm>
          <a:prstGeom prst="rect">
            <a:avLst/>
          </a:prstGeom>
          <a:noFill/>
        </p:spPr>
        <p:txBody>
          <a:bodyPr wrap="none" rtlCol="0">
            <a:spAutoFit/>
          </a:bodyPr>
          <a:lstStyle/>
          <a:p>
            <a:pPr>
              <a:spcBef>
                <a:spcPts val="600"/>
              </a:spcBef>
            </a:pPr>
            <a:r>
              <a:rPr lang="en-US" sz="2800" dirty="0"/>
              <a:t>29 August 1991:</a:t>
            </a:r>
          </a:p>
          <a:p>
            <a:pPr>
              <a:spcBef>
                <a:spcPts val="600"/>
              </a:spcBef>
            </a:pPr>
            <a:r>
              <a:rPr lang="en-US" sz="2800" dirty="0"/>
              <a:t>Kazakhstan closes test site  </a:t>
            </a:r>
          </a:p>
        </p:txBody>
      </p:sp>
      <p:sp>
        <p:nvSpPr>
          <p:cNvPr id="5" name="TextBox 4">
            <a:extLst>
              <a:ext uri="{FF2B5EF4-FFF2-40B4-BE49-F238E27FC236}">
                <a16:creationId xmlns:a16="http://schemas.microsoft.com/office/drawing/2014/main" id="{081E6811-8062-EF5E-3158-D4E510FEBFA0}"/>
              </a:ext>
            </a:extLst>
          </p:cNvPr>
          <p:cNvSpPr txBox="1"/>
          <p:nvPr/>
        </p:nvSpPr>
        <p:spPr>
          <a:xfrm>
            <a:off x="793273" y="4800600"/>
            <a:ext cx="7696200" cy="1461939"/>
          </a:xfrm>
          <a:prstGeom prst="rect">
            <a:avLst/>
          </a:prstGeom>
          <a:noFill/>
        </p:spPr>
        <p:txBody>
          <a:bodyPr wrap="square" rtlCol="0">
            <a:spAutoFit/>
          </a:bodyPr>
          <a:lstStyle/>
          <a:p>
            <a:pPr>
              <a:spcBef>
                <a:spcPts val="600"/>
              </a:spcBef>
            </a:pPr>
            <a:r>
              <a:rPr lang="en-US" sz="2800" dirty="0"/>
              <a:t>10 September 1996:</a:t>
            </a:r>
          </a:p>
          <a:p>
            <a:pPr>
              <a:spcBef>
                <a:spcPts val="600"/>
              </a:spcBef>
            </a:pPr>
            <a:r>
              <a:rPr lang="en-US" sz="2800" dirty="0"/>
              <a:t>United Nations General Assembly adopts Comprehensive Nuclear Test Ban Treaty</a:t>
            </a:r>
          </a:p>
        </p:txBody>
      </p:sp>
    </p:spTree>
    <p:extLst>
      <p:ext uri="{BB962C8B-B14F-4D97-AF65-F5344CB8AC3E}">
        <p14:creationId xmlns:p14="http://schemas.microsoft.com/office/powerpoint/2010/main" val="375677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2797145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1A5398-60B9-579C-0313-CDBEFACD5D68}"/>
              </a:ext>
            </a:extLst>
          </p:cNvPr>
          <p:cNvSpPr txBox="1"/>
          <p:nvPr/>
        </p:nvSpPr>
        <p:spPr>
          <a:xfrm>
            <a:off x="685799" y="1894419"/>
            <a:ext cx="7772401" cy="2369880"/>
          </a:xfrm>
          <a:prstGeom prst="rect">
            <a:avLst/>
          </a:prstGeom>
          <a:noFill/>
        </p:spPr>
        <p:txBody>
          <a:bodyPr wrap="square">
            <a:spAutoFit/>
          </a:bodyPr>
          <a:lstStyle/>
          <a:p>
            <a:r>
              <a:rPr lang="en-US" sz="3200" spc="35" dirty="0">
                <a:solidFill>
                  <a:srgbClr val="000000"/>
                </a:solidFill>
                <a:effectLst/>
                <a:latin typeface="Calibri" panose="020F0502020204030204" pitchFamily="34" charset="0"/>
                <a:ea typeface="Times New Roman" panose="02020603050405020304" pitchFamily="18" charset="0"/>
              </a:rPr>
              <a:t>“Would Suleimenov and the Kazakhs have risen up in 1989 if US grassroots antinuclear activists and the Western Shoshone had not paved the way?” </a:t>
            </a:r>
          </a:p>
          <a:p>
            <a:endParaRPr lang="en-US" sz="2000" spc="35" dirty="0">
              <a:solidFill>
                <a:srgbClr val="000000"/>
              </a:solidFill>
              <a:latin typeface="Calibri" panose="020F0502020204030204" pitchFamily="34" charset="0"/>
              <a:ea typeface="Times New Roman" panose="02020603050405020304" pitchFamily="18" charset="0"/>
            </a:endParaRPr>
          </a:p>
        </p:txBody>
      </p:sp>
      <p:sp>
        <p:nvSpPr>
          <p:cNvPr id="4" name="TextBox 3">
            <a:extLst>
              <a:ext uri="{FF2B5EF4-FFF2-40B4-BE49-F238E27FC236}">
                <a16:creationId xmlns:a16="http://schemas.microsoft.com/office/drawing/2014/main" id="{19BFCB77-5D9B-AC0F-AD36-DCB7D7CD74F5}"/>
              </a:ext>
            </a:extLst>
          </p:cNvPr>
          <p:cNvSpPr txBox="1"/>
          <p:nvPr/>
        </p:nvSpPr>
        <p:spPr>
          <a:xfrm>
            <a:off x="1639571" y="5572928"/>
            <a:ext cx="6674696" cy="1015663"/>
          </a:xfrm>
          <a:prstGeom prst="rect">
            <a:avLst/>
          </a:prstGeom>
          <a:noFill/>
        </p:spPr>
        <p:txBody>
          <a:bodyPr wrap="square" rtlCol="0">
            <a:spAutoFit/>
          </a:bodyPr>
          <a:lstStyle/>
          <a:p>
            <a:r>
              <a:rPr lang="en-US" sz="2000" dirty="0">
                <a:effectLst/>
                <a:latin typeface="Calibri" panose="020F0502020204030204" pitchFamily="34" charset="0"/>
                <a:ea typeface="Times New Roman" panose="02020603050405020304" pitchFamily="18" charset="0"/>
              </a:rPr>
              <a:t>George Gregory Rozsa, “The Nevada Movement: A Model of Trans-Indigenous Antinuclear Solidarity,” </a:t>
            </a:r>
            <a:r>
              <a:rPr lang="en-US" sz="2000" i="1" dirty="0">
                <a:effectLst/>
                <a:latin typeface="Calibri" panose="020F0502020204030204" pitchFamily="34" charset="0"/>
                <a:ea typeface="Times New Roman" panose="02020603050405020304" pitchFamily="18" charset="0"/>
              </a:rPr>
              <a:t>Journal of Transnational American Studies</a:t>
            </a:r>
            <a:r>
              <a:rPr lang="en-US" sz="2000" dirty="0">
                <a:effectLst/>
                <a:latin typeface="Calibri" panose="020F0502020204030204" pitchFamily="34" charset="0"/>
                <a:ea typeface="Times New Roman" panose="02020603050405020304" pitchFamily="18" charset="0"/>
              </a:rPr>
              <a:t>, vol. 11, no. 2 (2020).</a:t>
            </a:r>
            <a:r>
              <a:rPr lang="en-US" sz="2000" dirty="0">
                <a:effectLst/>
              </a:rPr>
              <a:t> </a:t>
            </a:r>
            <a:endParaRPr lang="en-US" sz="2000" dirty="0"/>
          </a:p>
        </p:txBody>
      </p:sp>
      <p:pic>
        <p:nvPicPr>
          <p:cNvPr id="1026" name="Picture 2">
            <a:extLst>
              <a:ext uri="{FF2B5EF4-FFF2-40B4-BE49-F238E27FC236}">
                <a16:creationId xmlns:a16="http://schemas.microsoft.com/office/drawing/2014/main" id="{D8E7AE39-6242-C76D-1871-06DE11EA401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624" y="5303520"/>
            <a:ext cx="1554480" cy="15544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D0CAF7F-4508-642F-B1BA-D73B68723486}"/>
              </a:ext>
            </a:extLst>
          </p:cNvPr>
          <p:cNvSpPr txBox="1"/>
          <p:nvPr/>
        </p:nvSpPr>
        <p:spPr>
          <a:xfrm>
            <a:off x="1811981" y="284818"/>
            <a:ext cx="5520037" cy="523220"/>
          </a:xfrm>
          <a:prstGeom prst="rect">
            <a:avLst/>
          </a:prstGeom>
          <a:noFill/>
        </p:spPr>
        <p:txBody>
          <a:bodyPr wrap="none" rtlCol="0">
            <a:spAutoFit/>
          </a:bodyPr>
          <a:lstStyle/>
          <a:p>
            <a:pPr algn="ctr"/>
            <a:r>
              <a:rPr lang="en-US" sz="2800" b="1" dirty="0"/>
              <a:t>ONE POSSIBLE EXPLANATION</a:t>
            </a:r>
          </a:p>
        </p:txBody>
      </p:sp>
    </p:spTree>
    <p:extLst>
      <p:ext uri="{BB962C8B-B14F-4D97-AF65-F5344CB8AC3E}">
        <p14:creationId xmlns:p14="http://schemas.microsoft.com/office/powerpoint/2010/main" val="1137569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group of people outside&#10;&#10;Description automatically generated">
            <a:extLst>
              <a:ext uri="{FF2B5EF4-FFF2-40B4-BE49-F238E27FC236}">
                <a16:creationId xmlns:a16="http://schemas.microsoft.com/office/drawing/2014/main" id="{7E83C10B-3220-055D-E4D4-082A0B36FD13}"/>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2634" y="8467"/>
            <a:ext cx="8958731" cy="6949440"/>
          </a:xfrm>
          <a:prstGeom prst="rect">
            <a:avLst/>
          </a:prstGeom>
        </p:spPr>
      </p:pic>
    </p:spTree>
    <p:extLst>
      <p:ext uri="{BB962C8B-B14F-4D97-AF65-F5344CB8AC3E}">
        <p14:creationId xmlns:p14="http://schemas.microsoft.com/office/powerpoint/2010/main" val="1208252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1A5398-60B9-579C-0313-CDBEFACD5D68}"/>
              </a:ext>
            </a:extLst>
          </p:cNvPr>
          <p:cNvSpPr txBox="1"/>
          <p:nvPr/>
        </p:nvSpPr>
        <p:spPr>
          <a:xfrm>
            <a:off x="419098" y="1134520"/>
            <a:ext cx="8496301" cy="4555093"/>
          </a:xfrm>
          <a:prstGeom prst="rect">
            <a:avLst/>
          </a:prstGeom>
          <a:noFill/>
        </p:spPr>
        <p:txBody>
          <a:bodyPr wrap="square">
            <a:spAutoFit/>
          </a:bodyPr>
          <a:lstStyle/>
          <a:p>
            <a:pPr>
              <a:spcBef>
                <a:spcPts val="600"/>
              </a:spcBef>
            </a:pPr>
            <a:r>
              <a:rPr lang="en-US" sz="2800"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“Western Shoshone activism at the Nevada Test Site provided proof and inspiration that Indigenous people could fight back against their nuclear colonial oppressors</a:t>
            </a:r>
            <a:r>
              <a:rPr lang="en-US" sz="2800" spc="35"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en-US" sz="2800"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800" spc="35"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spcBef>
                <a:spcPts val="600"/>
              </a:spcBef>
            </a:pPr>
            <a:r>
              <a:rPr lang="en-US" sz="2800" spc="35"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Their t</a:t>
            </a:r>
            <a:r>
              <a:rPr lang="en-US" sz="2800"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ransnational collaboration with Kazakh counterparts “had a material effect on the direction of Nevada-Semipalatinsk’s operational tactics.” </a:t>
            </a:r>
            <a:endParaRPr lang="en-US" sz="2800" spc="35"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spcBef>
                <a:spcPts val="600"/>
              </a:spcBef>
            </a:pPr>
            <a:r>
              <a:rPr lang="en-US" sz="2800" dirty="0">
                <a:latin typeface="Calibri" panose="020F0502020204030204" pitchFamily="34" charset="0"/>
                <a:cs typeface="Calibri" panose="020F0502020204030204" pitchFamily="34" charset="0"/>
              </a:rPr>
              <a:t>Previous accounts “overlooked or chosen to ignore Nevada-Semipalatinsk’s transnational and Indigenous dimensions.”</a:t>
            </a:r>
          </a:p>
        </p:txBody>
      </p:sp>
      <p:sp>
        <p:nvSpPr>
          <p:cNvPr id="4" name="TextBox 3">
            <a:extLst>
              <a:ext uri="{FF2B5EF4-FFF2-40B4-BE49-F238E27FC236}">
                <a16:creationId xmlns:a16="http://schemas.microsoft.com/office/drawing/2014/main" id="{19BFCB77-5D9B-AC0F-AD36-DCB7D7CD74F5}"/>
              </a:ext>
            </a:extLst>
          </p:cNvPr>
          <p:cNvSpPr txBox="1"/>
          <p:nvPr/>
        </p:nvSpPr>
        <p:spPr>
          <a:xfrm>
            <a:off x="228601" y="6016095"/>
            <a:ext cx="8686798" cy="646331"/>
          </a:xfrm>
          <a:prstGeom prst="rect">
            <a:avLst/>
          </a:prstGeom>
          <a:noFill/>
        </p:spPr>
        <p:txBody>
          <a:bodyPr wrap="square" rtlCol="0">
            <a:spAutoFit/>
          </a:bodyPr>
          <a:lstStyle/>
          <a:p>
            <a:r>
              <a:rPr lang="en-US" dirty="0">
                <a:effectLst/>
                <a:latin typeface="Calibri" panose="020F0502020204030204" pitchFamily="34" charset="0"/>
                <a:ea typeface="Times New Roman" panose="02020603050405020304" pitchFamily="18" charset="0"/>
                <a:cs typeface="Calibri" panose="020F0502020204030204" pitchFamily="34" charset="0"/>
              </a:rPr>
              <a:t>George Gregory Rozsa, “The Nevada Movement: A Model of Trans-Indigenous Antinuclear Solidarity,” </a:t>
            </a:r>
            <a:r>
              <a:rPr lang="en-US" i="1" dirty="0">
                <a:effectLst/>
                <a:latin typeface="Calibri" panose="020F0502020204030204" pitchFamily="34" charset="0"/>
                <a:ea typeface="Times New Roman" panose="02020603050405020304" pitchFamily="18" charset="0"/>
                <a:cs typeface="Calibri" panose="020F0502020204030204" pitchFamily="34" charset="0"/>
              </a:rPr>
              <a:t>Journal of Transnational American Studies</a:t>
            </a:r>
            <a:r>
              <a:rPr lang="en-US" dirty="0">
                <a:effectLst/>
                <a:latin typeface="Calibri" panose="020F0502020204030204" pitchFamily="34" charset="0"/>
                <a:ea typeface="Times New Roman" panose="02020603050405020304" pitchFamily="18" charset="0"/>
                <a:cs typeface="Calibri" panose="020F0502020204030204" pitchFamily="34" charset="0"/>
              </a:rPr>
              <a:t>, vol. 11, no. 2 (2020).</a:t>
            </a:r>
            <a:r>
              <a:rPr lang="en-US" dirty="0">
                <a:effectLst/>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D0CAF7F-4508-642F-B1BA-D73B68723486}"/>
              </a:ext>
            </a:extLst>
          </p:cNvPr>
          <p:cNvSpPr txBox="1"/>
          <p:nvPr/>
        </p:nvSpPr>
        <p:spPr>
          <a:xfrm>
            <a:off x="1811981" y="284818"/>
            <a:ext cx="5520037" cy="523220"/>
          </a:xfrm>
          <a:prstGeom prst="rect">
            <a:avLst/>
          </a:prstGeom>
          <a:noFill/>
        </p:spPr>
        <p:txBody>
          <a:bodyPr wrap="none" rtlCol="0">
            <a:spAutoFit/>
          </a:bodyPr>
          <a:lstStyle/>
          <a:p>
            <a:pPr algn="ctr"/>
            <a:r>
              <a:rPr lang="en-US" sz="2800" b="1" dirty="0"/>
              <a:t>ONE POSSIBLE EXPLANATION</a:t>
            </a:r>
          </a:p>
        </p:txBody>
      </p:sp>
    </p:spTree>
    <p:extLst>
      <p:ext uri="{BB962C8B-B14F-4D97-AF65-F5344CB8AC3E}">
        <p14:creationId xmlns:p14="http://schemas.microsoft.com/office/powerpoint/2010/main" val="77285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2" descr="Gorbachev's unofficial">
            <a:extLst>
              <a:ext uri="{FF2B5EF4-FFF2-40B4-BE49-F238E27FC236}">
                <a16:creationId xmlns:a16="http://schemas.microsoft.com/office/drawing/2014/main" id="{927C4D9C-FE13-30BC-5025-D5D9142D51F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1750" y="3532402"/>
            <a:ext cx="3952875" cy="310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25">
            <a:extLst>
              <a:ext uri="{FF2B5EF4-FFF2-40B4-BE49-F238E27FC236}">
                <a16:creationId xmlns:a16="http://schemas.microsoft.com/office/drawing/2014/main" id="{81C63FAA-A170-5459-D53E-48F5C24DCA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23834" y="3468902"/>
            <a:ext cx="3575050" cy="32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Box 8">
            <a:extLst>
              <a:ext uri="{FF2B5EF4-FFF2-40B4-BE49-F238E27FC236}">
                <a16:creationId xmlns:a16="http://schemas.microsoft.com/office/drawing/2014/main" id="{4D01AFA6-F5CD-0CDC-A4F7-9173FB7AAF72}"/>
              </a:ext>
            </a:extLst>
          </p:cNvPr>
          <p:cNvSpPr txBox="1">
            <a:spLocks noChangeArrowheads="1"/>
          </p:cNvSpPr>
          <p:nvPr/>
        </p:nvSpPr>
        <p:spPr bwMode="auto">
          <a:xfrm>
            <a:off x="529695" y="6324600"/>
            <a:ext cx="36496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dirty="0">
                <a:solidFill>
                  <a:srgbClr val="FFFF00"/>
                </a:solidFill>
              </a:rPr>
              <a:t>Thomas Cochran       Evgenii Velikhov</a:t>
            </a:r>
          </a:p>
        </p:txBody>
      </p:sp>
      <p:sp>
        <p:nvSpPr>
          <p:cNvPr id="28680" name="TextBox 9">
            <a:extLst>
              <a:ext uri="{FF2B5EF4-FFF2-40B4-BE49-F238E27FC236}">
                <a16:creationId xmlns:a16="http://schemas.microsoft.com/office/drawing/2014/main" id="{8A9538D1-0431-EE9E-C545-15477F43CF8F}"/>
              </a:ext>
            </a:extLst>
          </p:cNvPr>
          <p:cNvSpPr txBox="1">
            <a:spLocks noChangeArrowheads="1"/>
          </p:cNvSpPr>
          <p:nvPr/>
        </p:nvSpPr>
        <p:spPr bwMode="auto">
          <a:xfrm>
            <a:off x="5079102" y="6324600"/>
            <a:ext cx="3171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dirty="0">
                <a:solidFill>
                  <a:srgbClr val="FFFF00"/>
                </a:solidFill>
              </a:rPr>
              <a:t>Evgenii Chazov     Bernard Lown</a:t>
            </a:r>
          </a:p>
        </p:txBody>
      </p:sp>
      <p:pic>
        <p:nvPicPr>
          <p:cNvPr id="2" name="Picture 1">
            <a:extLst>
              <a:ext uri="{FF2B5EF4-FFF2-40B4-BE49-F238E27FC236}">
                <a16:creationId xmlns:a16="http://schemas.microsoft.com/office/drawing/2014/main" id="{F09D81F6-3ADF-836B-B66C-9F131AD939E7}"/>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337706" y="97480"/>
            <a:ext cx="2377440" cy="3346022"/>
          </a:xfrm>
          <a:prstGeom prst="rect">
            <a:avLst/>
          </a:prstGeom>
        </p:spPr>
      </p:pic>
      <p:pic>
        <p:nvPicPr>
          <p:cNvPr id="5122" name="Picture 2">
            <a:extLst>
              <a:ext uri="{FF2B5EF4-FFF2-40B4-BE49-F238E27FC236}">
                <a16:creationId xmlns:a16="http://schemas.microsoft.com/office/drawing/2014/main" id="{828CF4A6-A21B-9FAE-7AC5-2AB332E66D2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8600" y="170291"/>
            <a:ext cx="2329589" cy="3200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AEAF8DE-2ACE-1530-CBC0-1D996E822A70}"/>
              </a:ext>
            </a:extLst>
          </p:cNvPr>
          <p:cNvSpPr txBox="1"/>
          <p:nvPr/>
        </p:nvSpPr>
        <p:spPr>
          <a:xfrm>
            <a:off x="6762435" y="2864580"/>
            <a:ext cx="1527982" cy="400110"/>
          </a:xfrm>
          <a:prstGeom prst="rect">
            <a:avLst/>
          </a:prstGeom>
          <a:noFill/>
        </p:spPr>
        <p:txBody>
          <a:bodyPr wrap="none" rtlCol="0">
            <a:spAutoFit/>
          </a:bodyPr>
          <a:lstStyle/>
          <a:p>
            <a:r>
              <a:rPr lang="en-US" sz="2000" dirty="0">
                <a:solidFill>
                  <a:srgbClr val="FFFF00"/>
                </a:solidFill>
              </a:rPr>
              <a:t>NRDC-SAS</a:t>
            </a:r>
          </a:p>
        </p:txBody>
      </p:sp>
      <p:pic>
        <p:nvPicPr>
          <p:cNvPr id="6" name="Picture 5">
            <a:extLst>
              <a:ext uri="{FF2B5EF4-FFF2-40B4-BE49-F238E27FC236}">
                <a16:creationId xmlns:a16="http://schemas.microsoft.com/office/drawing/2014/main" id="{080E943A-761D-6252-EA55-2B00682788EE}"/>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647308" y="195261"/>
            <a:ext cx="3812749" cy="31554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67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780466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F0558E-FABD-7332-A220-5EB7790DD875}"/>
              </a:ext>
            </a:extLst>
          </p:cNvPr>
          <p:cNvSpPr txBox="1"/>
          <p:nvPr/>
        </p:nvSpPr>
        <p:spPr>
          <a:xfrm>
            <a:off x="266700" y="797891"/>
            <a:ext cx="8610600" cy="5724644"/>
          </a:xfrm>
          <a:prstGeom prst="rect">
            <a:avLst/>
          </a:prstGeom>
          <a:noFill/>
        </p:spPr>
        <p:txBody>
          <a:bodyPr wrap="square">
            <a:spAutoFit/>
          </a:bodyPr>
          <a:lstStyle/>
          <a:p>
            <a:pPr>
              <a:spcBef>
                <a:spcPts val="600"/>
              </a:spcBef>
              <a:spcAft>
                <a:spcPts val="600"/>
              </a:spcAft>
            </a:pPr>
            <a:r>
              <a:rPr lang="en-US" sz="2400" spc="35" dirty="0">
                <a:solidFill>
                  <a:srgbClr val="000000"/>
                </a:solidFill>
                <a:effectLst/>
                <a:latin typeface="Calibri" panose="020F0502020204030204" pitchFamily="34" charset="0"/>
                <a:ea typeface="Times New Roman" panose="02020603050405020304" pitchFamily="18" charset="0"/>
              </a:rPr>
              <a:t>21 August 1947: Semipalatinsk nuclear test range established</a:t>
            </a:r>
            <a:endParaRPr lang="en-US" sz="2400" spc="35" dirty="0">
              <a:solidFill>
                <a:srgbClr val="000000"/>
              </a:solidFill>
              <a:latin typeface="Calibri" panose="020F0502020204030204" pitchFamily="34" charset="0"/>
              <a:ea typeface="Times New Roman" panose="02020603050405020304" pitchFamily="18" charset="0"/>
            </a:endParaRPr>
          </a:p>
          <a:p>
            <a:pPr>
              <a:spcBef>
                <a:spcPts val="600"/>
              </a:spcBef>
              <a:spcAft>
                <a:spcPts val="600"/>
              </a:spcAft>
            </a:pPr>
            <a:r>
              <a:rPr lang="en-US" sz="2400" spc="35" dirty="0">
                <a:solidFill>
                  <a:srgbClr val="000000"/>
                </a:solidFill>
                <a:effectLst/>
                <a:latin typeface="Calibri" panose="020F0502020204030204" pitchFamily="34" charset="0"/>
                <a:ea typeface="Times New Roman" panose="02020603050405020304" pitchFamily="18" charset="0"/>
              </a:rPr>
              <a:t>29 August 1949: </a:t>
            </a:r>
            <a:r>
              <a:rPr lang="en-US" sz="2400" spc="35" dirty="0">
                <a:solidFill>
                  <a:srgbClr val="000000"/>
                </a:solidFill>
                <a:latin typeface="Calibri" panose="020F0502020204030204" pitchFamily="34" charset="0"/>
                <a:ea typeface="Times New Roman" panose="02020603050405020304" pitchFamily="18" charset="0"/>
              </a:rPr>
              <a:t>F</a:t>
            </a:r>
            <a:r>
              <a:rPr lang="en-US" sz="2400" spc="35" dirty="0">
                <a:solidFill>
                  <a:srgbClr val="000000"/>
                </a:solidFill>
                <a:effectLst/>
                <a:latin typeface="Calibri" panose="020F0502020204030204" pitchFamily="34" charset="0"/>
                <a:ea typeface="Times New Roman" panose="02020603050405020304" pitchFamily="18" charset="0"/>
              </a:rPr>
              <a:t>irst test of a Soviet atomic weapon </a:t>
            </a:r>
            <a:endParaRPr lang="en-US" sz="2400" spc="35" dirty="0">
              <a:solidFill>
                <a:srgbClr val="000000"/>
              </a:solidFill>
              <a:latin typeface="Calibri" panose="020F0502020204030204" pitchFamily="34" charset="0"/>
              <a:ea typeface="Times New Roman" panose="02020603050405020304" pitchFamily="18" charset="0"/>
            </a:endParaRPr>
          </a:p>
          <a:p>
            <a:pPr>
              <a:spcBef>
                <a:spcPts val="600"/>
              </a:spcBef>
            </a:pPr>
            <a:r>
              <a:rPr lang="en-US" sz="2400" spc="35" dirty="0">
                <a:solidFill>
                  <a:srgbClr val="000000"/>
                </a:solidFill>
                <a:effectLst/>
                <a:latin typeface="Calibri" panose="020F0502020204030204" pitchFamily="34" charset="0"/>
                <a:ea typeface="Times New Roman" panose="02020603050405020304" pitchFamily="18" charset="0"/>
              </a:rPr>
              <a:t>1949-1989:</a:t>
            </a:r>
          </a:p>
          <a:p>
            <a:pPr>
              <a:spcBef>
                <a:spcPts val="600"/>
              </a:spcBef>
            </a:pPr>
            <a:r>
              <a:rPr lang="en-US" sz="2400" spc="35" dirty="0">
                <a:solidFill>
                  <a:srgbClr val="000000"/>
                </a:solidFill>
                <a:effectLst/>
                <a:latin typeface="Calibri" panose="020F0502020204030204" pitchFamily="34" charset="0"/>
                <a:ea typeface="Times New Roman" panose="02020603050405020304" pitchFamily="18" charset="0"/>
              </a:rPr>
              <a:t>456 nuclear explosions </a:t>
            </a:r>
          </a:p>
          <a:p>
            <a:pPr>
              <a:spcBef>
                <a:spcPts val="600"/>
              </a:spcBef>
            </a:pPr>
            <a:r>
              <a:rPr lang="en-US" sz="2400" spc="35" dirty="0">
                <a:solidFill>
                  <a:srgbClr val="000000"/>
                </a:solidFill>
                <a:effectLst/>
                <a:latin typeface="Calibri" panose="020F0502020204030204" pitchFamily="34" charset="0"/>
                <a:ea typeface="Times New Roman" panose="02020603050405020304" pitchFamily="18" charset="0"/>
              </a:rPr>
              <a:t>116 in the atmosphere 340 underground</a:t>
            </a:r>
          </a:p>
          <a:p>
            <a:endParaRPr lang="en-US" sz="2400" spc="35" dirty="0">
              <a:solidFill>
                <a:srgbClr val="000000"/>
              </a:solidFill>
              <a:latin typeface="Calibri" panose="020F0502020204030204" pitchFamily="34" charset="0"/>
              <a:ea typeface="Times New Roman" panose="02020603050405020304" pitchFamily="18" charset="0"/>
            </a:endParaRPr>
          </a:p>
          <a:p>
            <a:r>
              <a:rPr lang="en-US" sz="2400" spc="35" dirty="0">
                <a:solidFill>
                  <a:srgbClr val="000000"/>
                </a:solidFill>
                <a:effectLst/>
                <a:latin typeface="Calibri" panose="020F0502020204030204" pitchFamily="34" charset="0"/>
                <a:ea typeface="Times New Roman" panose="02020603050405020304" pitchFamily="18" charset="0"/>
              </a:rPr>
              <a:t>Residents from nearby villages, such as Karaul, </a:t>
            </a:r>
            <a:r>
              <a:rPr lang="en-US" sz="2400" spc="35" dirty="0" err="1">
                <a:solidFill>
                  <a:srgbClr val="000000"/>
                </a:solidFill>
                <a:effectLst/>
                <a:latin typeface="Calibri" panose="020F0502020204030204" pitchFamily="34" charset="0"/>
                <a:ea typeface="Times New Roman" panose="02020603050405020304" pitchFamily="18" charset="0"/>
              </a:rPr>
              <a:t>Dolon</a:t>
            </a:r>
            <a:r>
              <a:rPr lang="en-US" sz="2400" spc="35" dirty="0">
                <a:solidFill>
                  <a:srgbClr val="000000"/>
                </a:solidFill>
                <a:effectLst/>
                <a:latin typeface="Calibri" panose="020F0502020204030204" pitchFamily="34" charset="0"/>
                <a:ea typeface="Times New Roman" panose="02020603050405020304" pitchFamily="18" charset="0"/>
              </a:rPr>
              <a:t>, </a:t>
            </a:r>
            <a:r>
              <a:rPr lang="en-US" sz="2400" spc="35" dirty="0" err="1">
                <a:solidFill>
                  <a:srgbClr val="000000"/>
                </a:solidFill>
                <a:effectLst/>
                <a:latin typeface="Calibri" panose="020F0502020204030204" pitchFamily="34" charset="0"/>
                <a:ea typeface="Times New Roman" panose="02020603050405020304" pitchFamily="18" charset="0"/>
              </a:rPr>
              <a:t>Sarzhal</a:t>
            </a:r>
            <a:r>
              <a:rPr lang="en-US" sz="2400" spc="35" dirty="0">
                <a:solidFill>
                  <a:srgbClr val="000000"/>
                </a:solidFill>
                <a:effectLst/>
                <a:latin typeface="Calibri" panose="020F0502020204030204" pitchFamily="34" charset="0"/>
                <a:ea typeface="Times New Roman" panose="02020603050405020304" pitchFamily="18" charset="0"/>
              </a:rPr>
              <a:t>, and </a:t>
            </a:r>
            <a:r>
              <a:rPr lang="en-US" sz="2400" spc="35" dirty="0" err="1">
                <a:solidFill>
                  <a:srgbClr val="000000"/>
                </a:solidFill>
                <a:effectLst/>
                <a:latin typeface="Calibri" panose="020F0502020204030204" pitchFamily="34" charset="0"/>
                <a:ea typeface="Times New Roman" panose="02020603050405020304" pitchFamily="18" charset="0"/>
              </a:rPr>
              <a:t>Kainar</a:t>
            </a:r>
            <a:r>
              <a:rPr lang="en-US" sz="2400" spc="35" dirty="0">
                <a:solidFill>
                  <a:srgbClr val="000000"/>
                </a:solidFill>
                <a:effectLst/>
                <a:latin typeface="Calibri" panose="020F0502020204030204" pitchFamily="34" charset="0"/>
                <a:ea typeface="Times New Roman" panose="02020603050405020304" pitchFamily="18" charset="0"/>
              </a:rPr>
              <a:t>, suffered high incidences of cancer and birth defects</a:t>
            </a:r>
          </a:p>
          <a:p>
            <a:endParaRPr lang="en-US" sz="2400" spc="35" dirty="0">
              <a:solidFill>
                <a:srgbClr val="000000"/>
              </a:solidFill>
              <a:latin typeface="Calibri" panose="020F0502020204030204" pitchFamily="34" charset="0"/>
              <a:ea typeface="Times New Roman" panose="02020603050405020304" pitchFamily="18" charset="0"/>
            </a:endParaRPr>
          </a:p>
          <a:p>
            <a:r>
              <a:rPr lang="en-US" sz="2400" spc="35" dirty="0">
                <a:solidFill>
                  <a:srgbClr val="000000"/>
                </a:solidFill>
                <a:effectLst/>
                <a:latin typeface="Calibri" panose="020F0502020204030204" pitchFamily="34" charset="0"/>
                <a:ea typeface="Times New Roman" panose="02020603050405020304" pitchFamily="18" charset="0"/>
              </a:rPr>
              <a:t>The </a:t>
            </a:r>
            <a:r>
              <a:rPr lang="en-US" sz="2400" spc="35" dirty="0" err="1">
                <a:solidFill>
                  <a:srgbClr val="000000"/>
                </a:solidFill>
                <a:effectLst/>
                <a:latin typeface="Calibri" panose="020F0502020204030204" pitchFamily="34" charset="0"/>
                <a:ea typeface="Times New Roman" panose="02020603050405020304" pitchFamily="18" charset="0"/>
              </a:rPr>
              <a:t>Semei</a:t>
            </a:r>
            <a:r>
              <a:rPr lang="en-US" sz="2400" spc="35" dirty="0">
                <a:solidFill>
                  <a:srgbClr val="000000"/>
                </a:solidFill>
                <a:effectLst/>
                <a:latin typeface="Calibri" panose="020F0502020204030204" pitchFamily="34" charset="0"/>
                <a:ea typeface="Times New Roman" panose="02020603050405020304" pitchFamily="18" charset="0"/>
              </a:rPr>
              <a:t> Nuclear Medicine and Oncology Center estimated that at least 60,000 people have been afflicted by diseases linked to nuclear radiation from the test site and </a:t>
            </a:r>
            <a:r>
              <a:rPr lang="en-US" sz="2400" b="1" spc="35" dirty="0">
                <a:solidFill>
                  <a:srgbClr val="000000"/>
                </a:solidFill>
                <a:effectLst/>
                <a:latin typeface="Calibri" panose="020F0502020204030204" pitchFamily="34" charset="0"/>
                <a:ea typeface="Times New Roman" panose="02020603050405020304" pitchFamily="18" charset="0"/>
              </a:rPr>
              <a:t>more than 1.5 million people have been affected overall through three generations of genetic mutations</a:t>
            </a:r>
            <a:r>
              <a:rPr lang="en-US" sz="2400" b="1" dirty="0">
                <a:effectLst/>
              </a:rPr>
              <a:t> </a:t>
            </a:r>
            <a:endParaRPr lang="en-US" sz="2400" b="1" dirty="0"/>
          </a:p>
        </p:txBody>
      </p:sp>
      <p:sp>
        <p:nvSpPr>
          <p:cNvPr id="5" name="TextBox 4">
            <a:extLst>
              <a:ext uri="{FF2B5EF4-FFF2-40B4-BE49-F238E27FC236}">
                <a16:creationId xmlns:a16="http://schemas.microsoft.com/office/drawing/2014/main" id="{8EA88096-860E-C269-E43C-77C0894C9196}"/>
              </a:ext>
            </a:extLst>
          </p:cNvPr>
          <p:cNvSpPr txBox="1"/>
          <p:nvPr/>
        </p:nvSpPr>
        <p:spPr>
          <a:xfrm>
            <a:off x="533400" y="188893"/>
            <a:ext cx="7696200" cy="523220"/>
          </a:xfrm>
          <a:prstGeom prst="rect">
            <a:avLst/>
          </a:prstGeom>
          <a:noFill/>
        </p:spPr>
        <p:txBody>
          <a:bodyPr wrap="square">
            <a:spAutoFit/>
          </a:bodyPr>
          <a:lstStyle/>
          <a:p>
            <a:r>
              <a:rPr lang="en-US" sz="2800" b="1" spc="35" dirty="0">
                <a:solidFill>
                  <a:srgbClr val="000000"/>
                </a:solidFill>
                <a:effectLst/>
                <a:latin typeface="Calibri" panose="020F0502020204030204" pitchFamily="34" charset="0"/>
                <a:ea typeface="Times New Roman" panose="02020603050405020304" pitchFamily="18" charset="0"/>
              </a:rPr>
              <a:t>Background to Kazakhstan’s antinuclear activism</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503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rgbClr val="000000"/>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1849407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F5B2E9-467C-CB62-84B7-5B7CBB241F0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371600" y="228600"/>
            <a:ext cx="6400800" cy="6400800"/>
          </a:xfrm>
          <a:prstGeom prst="rect">
            <a:avLst/>
          </a:prstGeom>
        </p:spPr>
      </p:pic>
    </p:spTree>
    <p:extLst>
      <p:ext uri="{BB962C8B-B14F-4D97-AF65-F5344CB8AC3E}">
        <p14:creationId xmlns:p14="http://schemas.microsoft.com/office/powerpoint/2010/main" val="484021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C267FE-5FA2-989F-CC64-E91C9979293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983121" y="193133"/>
            <a:ext cx="4008479" cy="5943600"/>
          </a:xfrm>
          <a:prstGeom prst="rect">
            <a:avLst/>
          </a:prstGeom>
        </p:spPr>
      </p:pic>
      <p:sp>
        <p:nvSpPr>
          <p:cNvPr id="4" name="TextBox 3">
            <a:extLst>
              <a:ext uri="{FF2B5EF4-FFF2-40B4-BE49-F238E27FC236}">
                <a16:creationId xmlns:a16="http://schemas.microsoft.com/office/drawing/2014/main" id="{3C4A2240-7758-B97B-F4D3-2203CF1A7AE9}"/>
              </a:ext>
            </a:extLst>
          </p:cNvPr>
          <p:cNvSpPr txBox="1"/>
          <p:nvPr/>
        </p:nvSpPr>
        <p:spPr>
          <a:xfrm>
            <a:off x="5527351" y="6320935"/>
            <a:ext cx="3206968" cy="369332"/>
          </a:xfrm>
          <a:prstGeom prst="rect">
            <a:avLst/>
          </a:prstGeom>
          <a:noFill/>
        </p:spPr>
        <p:txBody>
          <a:bodyPr wrap="none" rtlCol="0">
            <a:spAutoFit/>
          </a:bodyPr>
          <a:lstStyle/>
          <a:p>
            <a:r>
              <a:rPr lang="en-US" dirty="0"/>
              <a:t>Japan Times, 11 August 1957</a:t>
            </a:r>
          </a:p>
        </p:txBody>
      </p:sp>
      <p:pic>
        <p:nvPicPr>
          <p:cNvPr id="6" name="Picture 5">
            <a:extLst>
              <a:ext uri="{FF2B5EF4-FFF2-40B4-BE49-F238E27FC236}">
                <a16:creationId xmlns:a16="http://schemas.microsoft.com/office/drawing/2014/main" id="{03B6B4EC-A6CC-3A9D-9F01-226AD13B4A7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52400" y="91440"/>
            <a:ext cx="4787929" cy="6675120"/>
          </a:xfrm>
          <a:prstGeom prst="rect">
            <a:avLst/>
          </a:prstGeom>
        </p:spPr>
      </p:pic>
    </p:spTree>
    <p:extLst>
      <p:ext uri="{BB962C8B-B14F-4D97-AF65-F5344CB8AC3E}">
        <p14:creationId xmlns:p14="http://schemas.microsoft.com/office/powerpoint/2010/main" val="350403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362B96-A1F6-29C4-91EA-B2A682333DB8}"/>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316736" y="121920"/>
            <a:ext cx="6510527" cy="6614160"/>
          </a:xfrm>
          <a:prstGeom prst="rect">
            <a:avLst/>
          </a:prstGeom>
        </p:spPr>
      </p:pic>
    </p:spTree>
    <p:extLst>
      <p:ext uri="{BB962C8B-B14F-4D97-AF65-F5344CB8AC3E}">
        <p14:creationId xmlns:p14="http://schemas.microsoft.com/office/powerpoint/2010/main" val="3199164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237A8FF-491F-4ABE-7634-5D777AFDC83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54038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ECD5204-3EBF-9A0E-AAFF-A3C9F3D9F6B3}"/>
              </a:ext>
            </a:extLst>
          </p:cNvPr>
          <p:cNvSpPr txBox="1"/>
          <p:nvPr/>
        </p:nvSpPr>
        <p:spPr>
          <a:xfrm>
            <a:off x="118533" y="5372100"/>
            <a:ext cx="8906933" cy="1569660"/>
          </a:xfrm>
          <a:prstGeom prst="rect">
            <a:avLst/>
          </a:prstGeom>
          <a:noFill/>
        </p:spPr>
        <p:txBody>
          <a:bodyPr wrap="square" rtlCol="0">
            <a:spAutoFit/>
          </a:bodyPr>
          <a:lstStyle/>
          <a:p>
            <a:r>
              <a:rPr lang="en-US" sz="2400" spc="35" dirty="0">
                <a:solidFill>
                  <a:srgbClr val="000000"/>
                </a:solidFill>
                <a:effectLst/>
                <a:latin typeface="Calibri" panose="020F0502020204030204" pitchFamily="34" charset="0"/>
                <a:ea typeface="Times New Roman" panose="02020603050405020304" pitchFamily="18" charset="0"/>
              </a:rPr>
              <a:t>“Members of the Zhas Tulpar movement were at the forefront of progressive social movements in later years, such as the Nevada-Semipalatinsk International Anti-Nuclear Movement.”  </a:t>
            </a:r>
          </a:p>
          <a:p>
            <a:r>
              <a:rPr lang="en-US" sz="2400" spc="35" dirty="0">
                <a:solidFill>
                  <a:srgbClr val="000000"/>
                </a:solidFill>
                <a:effectLst/>
                <a:latin typeface="Calibri" panose="020F0502020204030204" pitchFamily="34" charset="0"/>
                <a:ea typeface="Times New Roman" panose="02020603050405020304" pitchFamily="18" charset="0"/>
              </a:rPr>
              <a:t>--</a:t>
            </a:r>
            <a:r>
              <a:rPr lang="en-US" sz="2400" dirty="0">
                <a:effectLst/>
                <a:latin typeface="Calibri" panose="020F0502020204030204" pitchFamily="34" charset="0"/>
                <a:ea typeface="Times New Roman" panose="02020603050405020304" pitchFamily="18" charset="0"/>
              </a:rPr>
              <a:t>Aibarshyn</a:t>
            </a:r>
            <a:r>
              <a:rPr lang="en-US" sz="2400" spc="35" dirty="0">
                <a:solidFill>
                  <a:srgbClr val="000000"/>
                </a:solidFill>
                <a:effectLst/>
                <a:latin typeface="Calibri" panose="020F0502020204030204" pitchFamily="34" charset="0"/>
                <a:ea typeface="Times New Roman" panose="02020603050405020304" pitchFamily="18" charset="0"/>
              </a:rPr>
              <a:t> Akhmetkali </a:t>
            </a:r>
            <a:endParaRPr lang="en-US" sz="2400" dirty="0"/>
          </a:p>
        </p:txBody>
      </p:sp>
    </p:spTree>
    <p:extLst>
      <p:ext uri="{BB962C8B-B14F-4D97-AF65-F5344CB8AC3E}">
        <p14:creationId xmlns:p14="http://schemas.microsoft.com/office/powerpoint/2010/main" val="209435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screenshot of a person with a long white beard&#10;&#10;Description automatically generated">
            <a:extLst>
              <a:ext uri="{FF2B5EF4-FFF2-40B4-BE49-F238E27FC236}">
                <a16:creationId xmlns:a16="http://schemas.microsoft.com/office/drawing/2014/main" id="{E8E3E28E-105F-4F23-1EB3-2981E99A515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20" y="1282"/>
            <a:ext cx="9143980" cy="6856718"/>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318777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chemeClr val="accent3">
                    <a:lumMod val="75000"/>
                  </a:schemeClr>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solidFill>
                <a:schemeClr val="accent3">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3354158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8EF570-19C3-377E-AD0C-C98BDF595238}"/>
              </a:ext>
            </a:extLst>
          </p:cNvPr>
          <p:cNvSpPr txBox="1"/>
          <p:nvPr/>
        </p:nvSpPr>
        <p:spPr>
          <a:xfrm>
            <a:off x="609600" y="304800"/>
            <a:ext cx="8153400" cy="6093976"/>
          </a:xfrm>
          <a:prstGeom prst="rect">
            <a:avLst/>
          </a:prstGeom>
          <a:noFill/>
        </p:spPr>
        <p:txBody>
          <a:bodyPr wrap="square">
            <a:spAutoFit/>
          </a:bodyPr>
          <a:lstStyle/>
          <a:p>
            <a:pPr marL="91440" marR="0" indent="-91440">
              <a:spcBef>
                <a:spcPts val="600"/>
              </a:spcBef>
              <a:spcAft>
                <a:spcPts val="600"/>
              </a:spcAft>
            </a:pPr>
            <a:r>
              <a:rPr lang="en-US" sz="3200" spc="35" dirty="0">
                <a:solidFill>
                  <a:srgbClr val="000000"/>
                </a:solidFill>
                <a:effectLst/>
                <a:latin typeface="Calibri" panose="020F0502020204030204" pitchFamily="34" charset="0"/>
                <a:ea typeface="Times New Roman" panose="02020603050405020304" pitchFamily="18" charset="0"/>
              </a:rPr>
              <a:t>In Rozsa’s view, Suleimenov’s choice of co-sponsors for the Congress—the International Physicians for the Prevention of Nuclear War (</a:t>
            </a:r>
            <a:r>
              <a:rPr lang="en-US" sz="3200" b="1" spc="35" dirty="0">
                <a:solidFill>
                  <a:srgbClr val="000000"/>
                </a:solidFill>
                <a:effectLst/>
                <a:latin typeface="Calibri" panose="020F0502020204030204" pitchFamily="34" charset="0"/>
                <a:ea typeface="Times New Roman" panose="02020603050405020304" pitchFamily="18" charset="0"/>
              </a:rPr>
              <a:t>IPPNW</a:t>
            </a:r>
            <a:r>
              <a:rPr lang="en-US" sz="3200" spc="35" dirty="0">
                <a:solidFill>
                  <a:srgbClr val="000000"/>
                </a:solidFill>
                <a:effectLst/>
                <a:latin typeface="Calibri" panose="020F0502020204030204" pitchFamily="34" charset="0"/>
                <a:ea typeface="Times New Roman" panose="02020603050405020304" pitchFamily="18" charset="0"/>
              </a:rPr>
              <a:t>) and the Federation of American Scientists (FAS)—"would give the conference a decidedly</a:t>
            </a:r>
            <a:r>
              <a:rPr lang="en-US" sz="3200" b="1" spc="35" dirty="0">
                <a:solidFill>
                  <a:srgbClr val="000000"/>
                </a:solidFill>
                <a:effectLst/>
                <a:latin typeface="Calibri" panose="020F0502020204030204" pitchFamily="34" charset="0"/>
                <a:ea typeface="Times New Roman" panose="02020603050405020304" pitchFamily="18" charset="0"/>
              </a:rPr>
              <a:t> technocratic and autocratic character</a:t>
            </a:r>
            <a:r>
              <a:rPr lang="en-US" sz="3200" spc="35" dirty="0">
                <a:solidFill>
                  <a:srgbClr val="000000"/>
                </a:solidFill>
                <a:effectLst/>
                <a:latin typeface="Calibri" panose="020F0502020204030204" pitchFamily="34" charset="0"/>
                <a:ea typeface="Times New Roman" panose="02020603050405020304" pitchFamily="18" charset="0"/>
              </a:rPr>
              <a:t>, </a:t>
            </a:r>
            <a:r>
              <a:rPr lang="en-US" sz="3200" b="1" spc="35" dirty="0">
                <a:solidFill>
                  <a:srgbClr val="000000"/>
                </a:solidFill>
                <a:effectLst/>
                <a:latin typeface="Calibri" panose="020F0502020204030204" pitchFamily="34" charset="0"/>
                <a:ea typeface="Times New Roman" panose="02020603050405020304" pitchFamily="18" charset="0"/>
              </a:rPr>
              <a:t>alienating Western grassroots organizations </a:t>
            </a:r>
            <a:r>
              <a:rPr lang="en-US" sz="3200" spc="35" dirty="0">
                <a:solidFill>
                  <a:srgbClr val="000000"/>
                </a:solidFill>
                <a:effectLst/>
                <a:latin typeface="Calibri" panose="020F0502020204030204" pitchFamily="34" charset="0"/>
                <a:ea typeface="Times New Roman" panose="02020603050405020304" pitchFamily="18" charset="0"/>
              </a:rPr>
              <a:t>more closely aligned with the Nevada movement, organizations that provided the bulk of the day-to-day and joint US-Kazakh coordinating efforts.” </a:t>
            </a:r>
          </a:p>
          <a:p>
            <a:pPr marL="91440" marR="0" indent="-91440">
              <a:spcBef>
                <a:spcPts val="600"/>
              </a:spcBef>
              <a:spcAft>
                <a:spcPts val="600"/>
              </a:spcAft>
            </a:pPr>
            <a:r>
              <a:rPr lang="en-US" sz="2800" dirty="0">
                <a:effectLst/>
                <a:latin typeface="Calibri" panose="020F0502020204030204" pitchFamily="34" charset="0"/>
                <a:ea typeface="Times New Roman" panose="02020603050405020304" pitchFamily="18" charset="0"/>
              </a:rPr>
              <a:t>Rozsa, “Nevada Movement,” 106-107.</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02854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B4BC25-3C7E-228A-8BFC-5D7D4E8CF9F8}"/>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9784" y="1676400"/>
            <a:ext cx="9119616" cy="4023360"/>
          </a:xfrm>
          <a:prstGeom prst="rect">
            <a:avLst/>
          </a:prstGeom>
        </p:spPr>
      </p:pic>
    </p:spTree>
    <p:extLst>
      <p:ext uri="{BB962C8B-B14F-4D97-AF65-F5344CB8AC3E}">
        <p14:creationId xmlns:p14="http://schemas.microsoft.com/office/powerpoint/2010/main" val="934898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group of people standing in front of microphones&#10;&#10;Description automatically generated">
            <a:extLst>
              <a:ext uri="{FF2B5EF4-FFF2-40B4-BE49-F238E27FC236}">
                <a16:creationId xmlns:a16="http://schemas.microsoft.com/office/drawing/2014/main" id="{E50DE361-4BB0-E9DD-8254-69094F40545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482600" y="1223605"/>
            <a:ext cx="8178799" cy="4410788"/>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68040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age of a book&#10;&#10;Description automatically generated">
            <a:extLst>
              <a:ext uri="{FF2B5EF4-FFF2-40B4-BE49-F238E27FC236}">
                <a16:creationId xmlns:a16="http://schemas.microsoft.com/office/drawing/2014/main" id="{5EDE934B-D03B-2F2B-CF03-D5450F5FEE08}"/>
              </a:ext>
            </a:extLst>
          </p:cNvPr>
          <p:cNvPicPr>
            <a:picLocks noChangeAspect="1"/>
          </p:cNvPicPr>
          <p:nvPr/>
        </p:nvPicPr>
        <p:blipFill>
          <a:blip r:embed="rId2"/>
          <a:stretch>
            <a:fillRect/>
          </a:stretch>
        </p:blipFill>
        <p:spPr>
          <a:xfrm>
            <a:off x="-109510" y="548640"/>
            <a:ext cx="9217153" cy="576072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87B64CD4-7F97-7BB8-3AD3-EEF9842FB951}"/>
                  </a:ext>
                </a:extLst>
              </p14:cNvPr>
              <p14:cNvContentPartPr/>
              <p14:nvPr/>
            </p14:nvContentPartPr>
            <p14:xfrm>
              <a:off x="5041667" y="1956307"/>
              <a:ext cx="3205080" cy="445320"/>
            </p14:xfrm>
          </p:contentPart>
        </mc:Choice>
        <mc:Fallback xmlns="">
          <p:pic>
            <p:nvPicPr>
              <p:cNvPr id="3" name="Ink 2">
                <a:extLst>
                  <a:ext uri="{FF2B5EF4-FFF2-40B4-BE49-F238E27FC236}">
                    <a16:creationId xmlns:a16="http://schemas.microsoft.com/office/drawing/2014/main" id="{87B64CD4-7F97-7BB8-3AD3-EEF9842FB951}"/>
                  </a:ext>
                </a:extLst>
              </p:cNvPr>
              <p:cNvPicPr/>
              <p:nvPr/>
            </p:nvPicPr>
            <p:blipFill>
              <a:blip r:embed="rId4"/>
              <a:stretch>
                <a:fillRect/>
              </a:stretch>
            </p:blipFill>
            <p:spPr>
              <a:xfrm>
                <a:off x="5033027" y="1947307"/>
                <a:ext cx="3222720" cy="462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BC62ACD3-F4B0-B377-CB51-19FD93E09937}"/>
                  </a:ext>
                </a:extLst>
              </p14:cNvPr>
              <p14:cNvContentPartPr/>
              <p14:nvPr/>
            </p14:nvContentPartPr>
            <p14:xfrm>
              <a:off x="535907" y="3600787"/>
              <a:ext cx="3421080" cy="406800"/>
            </p14:xfrm>
          </p:contentPart>
        </mc:Choice>
        <mc:Fallback xmlns="">
          <p:pic>
            <p:nvPicPr>
              <p:cNvPr id="4" name="Ink 3">
                <a:extLst>
                  <a:ext uri="{FF2B5EF4-FFF2-40B4-BE49-F238E27FC236}">
                    <a16:creationId xmlns:a16="http://schemas.microsoft.com/office/drawing/2014/main" id="{BC62ACD3-F4B0-B377-CB51-19FD93E09937}"/>
                  </a:ext>
                </a:extLst>
              </p:cNvPr>
              <p:cNvPicPr/>
              <p:nvPr/>
            </p:nvPicPr>
            <p:blipFill>
              <a:blip r:embed="rId6"/>
              <a:stretch>
                <a:fillRect/>
              </a:stretch>
            </p:blipFill>
            <p:spPr>
              <a:xfrm>
                <a:off x="527267" y="3591787"/>
                <a:ext cx="3438720" cy="424440"/>
              </a:xfrm>
              <a:prstGeom prst="rect">
                <a:avLst/>
              </a:prstGeom>
            </p:spPr>
          </p:pic>
        </mc:Fallback>
      </mc:AlternateContent>
      <p:sp>
        <p:nvSpPr>
          <p:cNvPr id="5" name="TextBox 4">
            <a:extLst>
              <a:ext uri="{FF2B5EF4-FFF2-40B4-BE49-F238E27FC236}">
                <a16:creationId xmlns:a16="http://schemas.microsoft.com/office/drawing/2014/main" id="{583EF18B-BFFD-2F82-F601-3390226E4491}"/>
              </a:ext>
            </a:extLst>
          </p:cNvPr>
          <p:cNvSpPr txBox="1"/>
          <p:nvPr/>
        </p:nvSpPr>
        <p:spPr>
          <a:xfrm>
            <a:off x="4487917" y="179308"/>
            <a:ext cx="4656083" cy="369332"/>
          </a:xfrm>
          <a:prstGeom prst="rect">
            <a:avLst/>
          </a:prstGeom>
          <a:noFill/>
        </p:spPr>
        <p:txBody>
          <a:bodyPr wrap="none" rtlCol="0">
            <a:spAutoFit/>
          </a:bodyPr>
          <a:lstStyle/>
          <a:p>
            <a:r>
              <a:rPr lang="en-US" dirty="0"/>
              <a:t>Pauline Esteves, Western Shoshone Nation</a:t>
            </a:r>
          </a:p>
        </p:txBody>
      </p:sp>
      <p:sp>
        <p:nvSpPr>
          <p:cNvPr id="6" name="TextBox 5">
            <a:extLst>
              <a:ext uri="{FF2B5EF4-FFF2-40B4-BE49-F238E27FC236}">
                <a16:creationId xmlns:a16="http://schemas.microsoft.com/office/drawing/2014/main" id="{38D34A79-F559-F49D-B33F-187A6E04A6BA}"/>
              </a:ext>
            </a:extLst>
          </p:cNvPr>
          <p:cNvSpPr txBox="1"/>
          <p:nvPr/>
        </p:nvSpPr>
        <p:spPr>
          <a:xfrm>
            <a:off x="53290" y="179308"/>
            <a:ext cx="3903697" cy="369332"/>
          </a:xfrm>
          <a:prstGeom prst="rect">
            <a:avLst/>
          </a:prstGeom>
          <a:noFill/>
        </p:spPr>
        <p:txBody>
          <a:bodyPr wrap="none" rtlCol="0">
            <a:spAutoFit/>
          </a:bodyPr>
          <a:lstStyle/>
          <a:p>
            <a:r>
              <a:rPr lang="en-US" dirty="0"/>
              <a:t>Elizabeth Paul, Snake River Alliance</a:t>
            </a:r>
          </a:p>
        </p:txBody>
      </p:sp>
      <p:sp>
        <p:nvSpPr>
          <p:cNvPr id="8" name="TextBox 7">
            <a:extLst>
              <a:ext uri="{FF2B5EF4-FFF2-40B4-BE49-F238E27FC236}">
                <a16:creationId xmlns:a16="http://schemas.microsoft.com/office/drawing/2014/main" id="{2040E652-3483-9FB8-1A6B-85787ED9585F}"/>
              </a:ext>
            </a:extLst>
          </p:cNvPr>
          <p:cNvSpPr txBox="1"/>
          <p:nvPr/>
        </p:nvSpPr>
        <p:spPr>
          <a:xfrm>
            <a:off x="569774" y="6309360"/>
            <a:ext cx="8127546" cy="461665"/>
          </a:xfrm>
          <a:prstGeom prst="rect">
            <a:avLst/>
          </a:prstGeom>
          <a:noFill/>
        </p:spPr>
        <p:txBody>
          <a:bodyPr wrap="none" rtlCol="0">
            <a:spAutoFit/>
          </a:bodyPr>
          <a:lstStyle/>
          <a:p>
            <a:r>
              <a:rPr lang="en-US" sz="2400" dirty="0"/>
              <a:t>Program for International Citizens Congress, 24 May 1990</a:t>
            </a:r>
          </a:p>
        </p:txBody>
      </p:sp>
    </p:spTree>
    <p:extLst>
      <p:ext uri="{BB962C8B-B14F-4D97-AF65-F5344CB8AC3E}">
        <p14:creationId xmlns:p14="http://schemas.microsoft.com/office/powerpoint/2010/main" val="1526309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153B5B-4E9C-17EE-42E3-79B4A55717E9}"/>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16933" y="45720"/>
            <a:ext cx="3215465" cy="6766560"/>
          </a:xfrm>
          <a:prstGeom prst="rect">
            <a:avLst/>
          </a:prstGeom>
          <a:extLst>
            <a:ext uri="{53640926-AAD7-44D8-BBD7-CCE9431645EC}">
              <a14:shadowObscured xmlns:a14="http://schemas.microsoft.com/office/drawing/2010/main"/>
            </a:ext>
          </a:extLst>
        </p:spPr>
      </p:pic>
      <p:pic>
        <p:nvPicPr>
          <p:cNvPr id="3" name="Picture 2" descr="A close-up of a paper&#10;&#10;Description automatically generated">
            <a:extLst>
              <a:ext uri="{FF2B5EF4-FFF2-40B4-BE49-F238E27FC236}">
                <a16:creationId xmlns:a16="http://schemas.microsoft.com/office/drawing/2014/main" id="{486BFA7C-CD11-C794-8741-18CDA4923C98}"/>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5795581" y="33867"/>
            <a:ext cx="3387964" cy="6858000"/>
          </a:xfrm>
          <a:prstGeom prst="rect">
            <a:avLst/>
          </a:prstGeom>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B34E5114-8C8B-0BE5-4C18-1FD87F80430B}"/>
              </a:ext>
            </a:extLst>
          </p:cNvPr>
          <p:cNvSpPr txBox="1"/>
          <p:nvPr/>
        </p:nvSpPr>
        <p:spPr>
          <a:xfrm>
            <a:off x="3255767" y="457200"/>
            <a:ext cx="2647370" cy="5632311"/>
          </a:xfrm>
          <a:prstGeom prst="rect">
            <a:avLst/>
          </a:prstGeom>
          <a:noFill/>
        </p:spPr>
        <p:txBody>
          <a:bodyPr wrap="square" rtlCol="0">
            <a:spAutoFit/>
          </a:bodyPr>
          <a:lstStyle/>
          <a:p>
            <a:r>
              <a:rPr lang="en-US" sz="2400" dirty="0">
                <a:latin typeface="Calibri" panose="020F0502020204030204" pitchFamily="34" charset="0"/>
                <a:ea typeface="Times New Roman" panose="02020603050405020304" pitchFamily="18" charset="0"/>
              </a:rPr>
              <a:t>A p</a:t>
            </a:r>
            <a:r>
              <a:rPr lang="en-US" sz="2400" dirty="0">
                <a:effectLst/>
                <a:latin typeface="Calibri" panose="020F0502020204030204" pitchFamily="34" charset="0"/>
                <a:ea typeface="Times New Roman" panose="02020603050405020304" pitchFamily="18" charset="0"/>
              </a:rPr>
              <a:t>eace march started in May 1991 in Semipalatinsk and went on to Hiroshima and Nagasaki</a:t>
            </a:r>
            <a:r>
              <a:rPr lang="en-US" sz="2400" dirty="0">
                <a:latin typeface="Calibri" panose="020F0502020204030204" pitchFamily="34" charset="0"/>
                <a:ea typeface="Times New Roman" panose="02020603050405020304" pitchFamily="18" charset="0"/>
              </a:rPr>
              <a:t> </a:t>
            </a:r>
            <a:r>
              <a:rPr lang="en-US" sz="2400" dirty="0">
                <a:effectLst/>
                <a:latin typeface="Calibri" panose="020F0502020204030204" pitchFamily="34" charset="0"/>
                <a:ea typeface="Times New Roman" panose="02020603050405020304" pitchFamily="18" charset="0"/>
              </a:rPr>
              <a:t>and then to Nevada.  The Kazakh organizers called it a “migration,” using the Russian word </a:t>
            </a:r>
            <a:r>
              <a:rPr lang="en-US" sz="2400" i="1" dirty="0" err="1">
                <a:effectLst/>
                <a:latin typeface="Calibri" panose="020F0502020204030204" pitchFamily="34" charset="0"/>
                <a:ea typeface="Times New Roman" panose="02020603050405020304" pitchFamily="18" charset="0"/>
              </a:rPr>
              <a:t>kochev’e</a:t>
            </a:r>
            <a:r>
              <a:rPr lang="en-US" sz="2400" dirty="0">
                <a:effectLst/>
                <a:latin typeface="Calibri" panose="020F0502020204030204" pitchFamily="34" charset="0"/>
                <a:ea typeface="Times New Roman" panose="02020603050405020304" pitchFamily="18" charset="0"/>
              </a:rPr>
              <a:t> that means “nomad camp.”</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90777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map of the world&#10;&#10;Description automatically generated">
            <a:extLst>
              <a:ext uri="{FF2B5EF4-FFF2-40B4-BE49-F238E27FC236}">
                <a16:creationId xmlns:a16="http://schemas.microsoft.com/office/drawing/2014/main" id="{EF847CC4-5D1E-F378-2030-0623B0FF8DA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788133" y="643466"/>
            <a:ext cx="7567733" cy="5571067"/>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920193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group of people posing for a photo&#10;&#10;Description automatically generated">
            <a:extLst>
              <a:ext uri="{FF2B5EF4-FFF2-40B4-BE49-F238E27FC236}">
                <a16:creationId xmlns:a16="http://schemas.microsoft.com/office/drawing/2014/main" id="{2C4C121F-584F-921C-A4EF-4B1DCF46A1F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360866" y="91440"/>
            <a:ext cx="4422267" cy="6675120"/>
          </a:xfrm>
          <a:prstGeom prst="rect">
            <a:avLst/>
          </a:prstGeom>
        </p:spPr>
      </p:pic>
    </p:spTree>
    <p:extLst>
      <p:ext uri="{BB962C8B-B14F-4D97-AF65-F5344CB8AC3E}">
        <p14:creationId xmlns:p14="http://schemas.microsoft.com/office/powerpoint/2010/main" val="969569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chemeClr val="accent3">
                    <a:lumMod val="85000"/>
                  </a:schemeClr>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chemeClr val="accent3">
                    <a:lumMod val="85000"/>
                  </a:schemeClr>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3868380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6" name="Picture 2">
            <a:extLst>
              <a:ext uri="{FF2B5EF4-FFF2-40B4-BE49-F238E27FC236}">
                <a16:creationId xmlns:a16="http://schemas.microsoft.com/office/drawing/2014/main" id="{8E0D9396-F961-5D08-090A-72F448334535}"/>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7008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A person talking to another person&#10;&#10;Description automatically generated">
            <a:extLst>
              <a:ext uri="{FF2B5EF4-FFF2-40B4-BE49-F238E27FC236}">
                <a16:creationId xmlns:a16="http://schemas.microsoft.com/office/drawing/2014/main" id="{61FC695A-A791-FB49-F376-E86A2DA9B110}"/>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918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EACEBB-9174-1F8F-1147-EE7E2AFDFBB0}"/>
              </a:ext>
            </a:extLst>
          </p:cNvPr>
          <p:cNvSpPr txBox="1"/>
          <p:nvPr/>
        </p:nvSpPr>
        <p:spPr>
          <a:xfrm>
            <a:off x="411408" y="1379577"/>
            <a:ext cx="8707192" cy="5201424"/>
          </a:xfrm>
          <a:prstGeom prst="rect">
            <a:avLst/>
          </a:prstGeom>
          <a:noFill/>
        </p:spPr>
        <p:txBody>
          <a:bodyPr wrap="none" rtlCol="0">
            <a:spAutoFit/>
          </a:bodyPr>
          <a:lstStyle/>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Events</a:t>
            </a:r>
          </a:p>
          <a:p>
            <a:pPr>
              <a:spcBef>
                <a:spcPts val="600"/>
              </a:spcBef>
              <a:spcAft>
                <a:spcPts val="600"/>
              </a:spcAft>
            </a:pPr>
            <a:r>
              <a:rPr lang="en-US" sz="2800" b="1" spc="35" dirty="0">
                <a:solidFill>
                  <a:schemeClr val="accent3">
                    <a:lumMod val="85000"/>
                  </a:schemeClr>
                </a:solidFill>
                <a:latin typeface="Calibri" panose="020F0502020204030204" pitchFamily="34" charset="0"/>
                <a:ea typeface="Times New Roman" panose="02020603050405020304" pitchFamily="18" charset="0"/>
                <a:cs typeface="Calibri" panose="020F0502020204030204" pitchFamily="34" charset="0"/>
              </a:rPr>
              <a:t>Consequences</a:t>
            </a: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One possible explanation</a:t>
            </a: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Background to Kazakhstan’s antinuclear activism</a:t>
            </a:r>
            <a:endParaRPr lang="en-US" sz="2800"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Antecedents to the Nevada movement</a:t>
            </a:r>
          </a:p>
          <a:p>
            <a:pPr marL="800100" lvl="1" indent="-342900">
              <a:spcBef>
                <a:spcPts val="600"/>
              </a:spcBef>
              <a:spcAft>
                <a:spcPts val="600"/>
              </a:spcAft>
              <a:buFont typeface="Arial" panose="020B0604020202020204" pitchFamily="34" charset="0"/>
              <a:buChar char="•"/>
            </a:pPr>
            <a:r>
              <a:rPr lang="en-US" sz="2800"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Mukhtar Auezov</a:t>
            </a:r>
            <a:r>
              <a:rPr lang="en-US" sz="2800" spc="35" dirty="0">
                <a:solidFill>
                  <a:schemeClr val="accent3">
                    <a:lumMod val="85000"/>
                  </a:schemeClr>
                </a:solidFill>
                <a:latin typeface="Calibri" panose="020F0502020204030204" pitchFamily="34" charset="0"/>
                <a:ea typeface="Times New Roman" panose="02020603050405020304" pitchFamily="18" charset="0"/>
                <a:cs typeface="Calibri" panose="020F0502020204030204" pitchFamily="34" charset="0"/>
              </a:rPr>
              <a:t>, Murat Auezov, </a:t>
            </a:r>
            <a:r>
              <a:rPr lang="en-US" sz="2800"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V.G. Kobrin</a:t>
            </a: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US activists</a:t>
            </a:r>
          </a:p>
          <a:p>
            <a:pPr>
              <a:spcBef>
                <a:spcPts val="600"/>
              </a:spcBef>
              <a:spcAft>
                <a:spcPts val="600"/>
              </a:spcAft>
            </a:pPr>
            <a:r>
              <a:rPr lang="en-US" sz="2800" b="1" spc="35"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rPr>
              <a:t>Nevada’s relationship to Soviet government institutions</a:t>
            </a:r>
            <a:endParaRPr lang="en-US" sz="2800" dirty="0">
              <a:solidFill>
                <a:schemeClr val="accent3">
                  <a:lumMod val="8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600"/>
              </a:spcBef>
              <a:spcAft>
                <a:spcPts val="600"/>
              </a:spcAft>
            </a:pPr>
            <a:r>
              <a:rPr lang="en-US" sz="2800" b="1" spc="35"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Nevada’s relationship to US government institutions</a:t>
            </a:r>
            <a:endParaRPr lang="en-US" sz="28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3" name="Rectangle 9">
            <a:extLst>
              <a:ext uri="{FF2B5EF4-FFF2-40B4-BE49-F238E27FC236}">
                <a16:creationId xmlns:a16="http://schemas.microsoft.com/office/drawing/2014/main" id="{F8260EEE-F820-1279-CEC4-DF451C637F59}"/>
              </a:ext>
            </a:extLst>
          </p:cNvPr>
          <p:cNvSpPr>
            <a:spLocks noChangeArrowheads="1"/>
          </p:cNvSpPr>
          <p:nvPr/>
        </p:nvSpPr>
        <p:spPr bwMode="auto">
          <a:xfrm>
            <a:off x="386008" y="228600"/>
            <a:ext cx="8504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228600"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tabLst>
                <a:tab pos="228600"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tabLst>
                <a:tab pos="2286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2286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600"/>
              </a:spcBef>
              <a:spcAft>
                <a:spcPts val="600"/>
              </a:spcAft>
              <a:buFontTx/>
              <a:buNone/>
            </a:pPr>
            <a:r>
              <a:rPr lang="en-US" altLang="en-US" b="1" dirty="0">
                <a:latin typeface="Calibri" panose="020F0502020204030204" pitchFamily="34" charset="0"/>
                <a:cs typeface="Calibri" panose="020F0502020204030204" pitchFamily="34" charset="0"/>
              </a:rPr>
              <a:t>The Nevada-Semipalatinsk Movement: </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Transnational Activism in a Time of Transition</a:t>
            </a:r>
          </a:p>
        </p:txBody>
      </p:sp>
    </p:spTree>
    <p:extLst>
      <p:ext uri="{BB962C8B-B14F-4D97-AF65-F5344CB8AC3E}">
        <p14:creationId xmlns:p14="http://schemas.microsoft.com/office/powerpoint/2010/main" val="978418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erson in a robe holding a book&#10;&#10;Description automatically generated">
            <a:extLst>
              <a:ext uri="{FF2B5EF4-FFF2-40B4-BE49-F238E27FC236}">
                <a16:creationId xmlns:a16="http://schemas.microsoft.com/office/drawing/2014/main" id="{F384BA58-77BD-4FB9-6B8A-39F97B3BD42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33887" y="0"/>
            <a:ext cx="9143980" cy="6856718"/>
          </a:xfrm>
          <a:prstGeom prst="rect">
            <a:avLst/>
          </a:prstGeom>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2CA0FEF3-B55B-5004-CABA-DC8316D7AEE3}"/>
              </a:ext>
            </a:extLst>
          </p:cNvPr>
          <p:cNvSpPr txBox="1"/>
          <p:nvPr/>
        </p:nvSpPr>
        <p:spPr>
          <a:xfrm>
            <a:off x="4724400" y="6286428"/>
            <a:ext cx="2304066" cy="369332"/>
          </a:xfrm>
          <a:prstGeom prst="rect">
            <a:avLst/>
          </a:prstGeom>
          <a:noFill/>
        </p:spPr>
        <p:txBody>
          <a:bodyPr wrap="square" rtlCol="0">
            <a:spAutoFit/>
          </a:bodyPr>
          <a:lstStyle/>
          <a:p>
            <a:r>
              <a:rPr lang="en-US" sz="1800" dirty="0">
                <a:solidFill>
                  <a:srgbClr val="FFFF00"/>
                </a:solidFill>
                <a:effectLst/>
                <a:latin typeface="Calibri" panose="020F0502020204030204" pitchFamily="34" charset="0"/>
                <a:ea typeface="Times New Roman" panose="02020603050405020304" pitchFamily="18" charset="0"/>
              </a:rPr>
              <a:t>Almaz Estekov</a:t>
            </a:r>
          </a:p>
        </p:txBody>
      </p:sp>
    </p:spTree>
    <p:extLst>
      <p:ext uri="{BB962C8B-B14F-4D97-AF65-F5344CB8AC3E}">
        <p14:creationId xmlns:p14="http://schemas.microsoft.com/office/powerpoint/2010/main" val="1054944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US Ambassador Jack Matlock meeting at seminar table with his staff and members of the Kazakh Writers Union and Nevada anti-nuclear movement, led by Olzhas Suleimenov. A Dutch antinuclear poster on the wall shows a cartoon of a woman kicking away a nuclear warhead.">
            <a:extLst>
              <a:ext uri="{FF2B5EF4-FFF2-40B4-BE49-F238E27FC236}">
                <a16:creationId xmlns:a16="http://schemas.microsoft.com/office/drawing/2014/main" id="{C73E6365-2FAA-70FF-6E04-5075F7009E55}"/>
              </a:ext>
            </a:extLst>
          </p:cNvPr>
          <p:cNvPicPr>
            <a:picLocks noChangeAspect="1"/>
          </p:cNvPicPr>
          <p:nvPr/>
        </p:nvPicPr>
        <p:blipFill rotWithShape="1">
          <a:blip r:embed="rId2">
            <a:extLst>
              <a:ext uri="{28A0092B-C50C-407E-A947-70E740481C1C}">
                <a14:useLocalDpi xmlns:a14="http://schemas.microsoft.com/office/drawing/2010/main"/>
              </a:ext>
            </a:extLst>
          </a:blip>
          <a:srcRect b="-1726"/>
          <a:stretch/>
        </p:blipFill>
        <p:spPr bwMode="auto">
          <a:xfrm>
            <a:off x="482600" y="928592"/>
            <a:ext cx="8178799" cy="5000814"/>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272144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book&#10;&#10;Description automatically generated">
            <a:extLst>
              <a:ext uri="{FF2B5EF4-FFF2-40B4-BE49-F238E27FC236}">
                <a16:creationId xmlns:a16="http://schemas.microsoft.com/office/drawing/2014/main" id="{2EC23DAD-2714-397E-347B-F4F2D7426A5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766458" y="643467"/>
            <a:ext cx="3401032" cy="5571066"/>
          </a:xfrm>
          <a:prstGeom prst="rect">
            <a:avLst/>
          </a:prstGeom>
          <a:extLst>
            <a:ext uri="{53640926-AAD7-44D8-BBD7-CCE9431645EC}">
              <a14:shadowObscured xmlns:a14="http://schemas.microsoft.com/office/drawing/2010/main"/>
            </a:ext>
          </a:extLst>
        </p:spPr>
      </p:pic>
      <p:pic>
        <p:nvPicPr>
          <p:cNvPr id="2" name="Picture 1" descr="A small banner and button of the Nevada-Semipalatinsk movement is laid on top of the program for a design exhibit, with the list of participants. The movement's logo shows a Kazakh nomad and a Western Shoshone Native American sharing a peace pipe.">
            <a:extLst>
              <a:ext uri="{FF2B5EF4-FFF2-40B4-BE49-F238E27FC236}">
                <a16:creationId xmlns:a16="http://schemas.microsoft.com/office/drawing/2014/main" id="{F31B3B60-DA64-B07D-2376-E992ECEF5E5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4692648" y="865765"/>
            <a:ext cx="3968751" cy="5126469"/>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3490289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7EB646-8541-C9FE-E07C-E76B87508955}"/>
              </a:ext>
            </a:extLst>
          </p:cNvPr>
          <p:cNvSpPr txBox="1"/>
          <p:nvPr/>
        </p:nvSpPr>
        <p:spPr>
          <a:xfrm>
            <a:off x="918622" y="135479"/>
            <a:ext cx="7078156" cy="1077218"/>
          </a:xfrm>
          <a:prstGeom prst="rect">
            <a:avLst/>
          </a:prstGeom>
          <a:noFill/>
        </p:spPr>
        <p:txBody>
          <a:bodyPr wrap="none" rtlCol="0">
            <a:spAutoFit/>
          </a:bodyPr>
          <a:lstStyle/>
          <a:p>
            <a:pPr algn="ctr"/>
            <a:r>
              <a:rPr lang="en-US" sz="3200" dirty="0"/>
              <a:t>US reactions to Gorbachev’s proposal</a:t>
            </a:r>
            <a:br>
              <a:rPr lang="en-US" sz="3200" dirty="0"/>
            </a:br>
            <a:r>
              <a:rPr lang="en-US" sz="3200" dirty="0"/>
              <a:t> for a mutual test moratorium</a:t>
            </a:r>
          </a:p>
        </p:txBody>
      </p:sp>
      <p:sp>
        <p:nvSpPr>
          <p:cNvPr id="4" name="TextBox 3">
            <a:extLst>
              <a:ext uri="{FF2B5EF4-FFF2-40B4-BE49-F238E27FC236}">
                <a16:creationId xmlns:a16="http://schemas.microsoft.com/office/drawing/2014/main" id="{35E906AB-56A7-87F6-15BB-050D6B7D4340}"/>
              </a:ext>
            </a:extLst>
          </p:cNvPr>
          <p:cNvSpPr txBox="1"/>
          <p:nvPr/>
        </p:nvSpPr>
        <p:spPr>
          <a:xfrm>
            <a:off x="0" y="6322367"/>
            <a:ext cx="8915400" cy="461665"/>
          </a:xfrm>
          <a:prstGeom prst="rect">
            <a:avLst/>
          </a:prstGeom>
          <a:noFill/>
        </p:spPr>
        <p:txBody>
          <a:bodyPr wrap="square" rtlCol="0">
            <a:spAutoFit/>
          </a:bodyPr>
          <a:lstStyle/>
          <a:p>
            <a:r>
              <a:rPr lang="en-US" sz="1200" dirty="0">
                <a:effectLst/>
                <a:latin typeface="Calibri" panose="020F0502020204030204" pitchFamily="34" charset="0"/>
                <a:ea typeface="Times New Roman" panose="02020603050405020304" pitchFamily="18" charset="0"/>
              </a:rPr>
              <a:t>National Security Council Memo from John Gordon to Ambassador Reginald Bartholomew, "Nuclear Initiatives Discussion Paper," Secret, 10 October 1991, </a:t>
            </a:r>
            <a:r>
              <a:rPr lang="en-US" sz="1200" u="sng" dirty="0">
                <a:solidFill>
                  <a:srgbClr val="0563C1"/>
                </a:solidFill>
                <a:effectLst/>
                <a:latin typeface="Calibri" panose="020F0502020204030204" pitchFamily="34" charset="0"/>
                <a:ea typeface="Times New Roman" panose="02020603050405020304" pitchFamily="18" charset="0"/>
                <a:hlinkClick r:id="rId2"/>
              </a:rPr>
              <a:t>https://nsarchive.gwu.edu/document/22057-document-12-national-security-council-memo</a:t>
            </a:r>
            <a:r>
              <a:rPr lang="en-US" sz="1200" dirty="0">
                <a:effectLst/>
                <a:latin typeface="Calibri" panose="020F0502020204030204" pitchFamily="34" charset="0"/>
                <a:ea typeface="Times New Roman" panose="02020603050405020304" pitchFamily="18" charset="0"/>
              </a:rPr>
              <a:t>. </a:t>
            </a:r>
          </a:p>
        </p:txBody>
      </p:sp>
      <p:pic>
        <p:nvPicPr>
          <p:cNvPr id="5" name="Picture 4">
            <a:extLst>
              <a:ext uri="{FF2B5EF4-FFF2-40B4-BE49-F238E27FC236}">
                <a16:creationId xmlns:a16="http://schemas.microsoft.com/office/drawing/2014/main" id="{1B6BC9C5-EE3B-4174-76BB-24A41A63F082}"/>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54603" y="1520472"/>
            <a:ext cx="7806194" cy="4663440"/>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4F99B063-4E3D-B70D-D594-7623D2159A14}"/>
                  </a:ext>
                </a:extLst>
              </p14:cNvPr>
              <p14:cNvContentPartPr/>
              <p14:nvPr/>
            </p14:nvContentPartPr>
            <p14:xfrm>
              <a:off x="507107" y="2888347"/>
              <a:ext cx="8082720" cy="1359360"/>
            </p14:xfrm>
          </p:contentPart>
        </mc:Choice>
        <mc:Fallback xmlns="">
          <p:pic>
            <p:nvPicPr>
              <p:cNvPr id="6" name="Ink 5">
                <a:extLst>
                  <a:ext uri="{FF2B5EF4-FFF2-40B4-BE49-F238E27FC236}">
                    <a16:creationId xmlns:a16="http://schemas.microsoft.com/office/drawing/2014/main" id="{4F99B063-4E3D-B70D-D594-7623D2159A14}"/>
                  </a:ext>
                </a:extLst>
              </p:cNvPr>
              <p:cNvPicPr/>
              <p:nvPr/>
            </p:nvPicPr>
            <p:blipFill>
              <a:blip r:embed="rId5"/>
              <a:stretch>
                <a:fillRect/>
              </a:stretch>
            </p:blipFill>
            <p:spPr>
              <a:xfrm>
                <a:off x="498467" y="2879707"/>
                <a:ext cx="8100360" cy="1377000"/>
              </a:xfrm>
              <a:prstGeom prst="rect">
                <a:avLst/>
              </a:prstGeom>
            </p:spPr>
          </p:pic>
        </mc:Fallback>
      </mc:AlternateContent>
    </p:spTree>
    <p:extLst>
      <p:ext uri="{BB962C8B-B14F-4D97-AF65-F5344CB8AC3E}">
        <p14:creationId xmlns:p14="http://schemas.microsoft.com/office/powerpoint/2010/main" val="92586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128A301A-EB5E-6225-F743-E65DEB078BA9}"/>
                  </a:ext>
                </a:extLst>
              </p14:cNvPr>
              <p14:cNvContentPartPr/>
              <p14:nvPr/>
            </p14:nvContentPartPr>
            <p14:xfrm>
              <a:off x="2263187" y="2274547"/>
              <a:ext cx="2520" cy="360"/>
            </p14:xfrm>
          </p:contentPart>
        </mc:Choice>
        <mc:Fallback xmlns="">
          <p:pic>
            <p:nvPicPr>
              <p:cNvPr id="2" name="Ink 1">
                <a:extLst>
                  <a:ext uri="{FF2B5EF4-FFF2-40B4-BE49-F238E27FC236}">
                    <a16:creationId xmlns:a16="http://schemas.microsoft.com/office/drawing/2014/main" id="{128A301A-EB5E-6225-F743-E65DEB078BA9}"/>
                  </a:ext>
                </a:extLst>
              </p:cNvPr>
              <p:cNvPicPr/>
              <p:nvPr/>
            </p:nvPicPr>
            <p:blipFill>
              <a:blip r:embed="rId3"/>
              <a:stretch>
                <a:fillRect/>
              </a:stretch>
            </p:blipFill>
            <p:spPr>
              <a:xfrm>
                <a:off x="2254187" y="2265907"/>
                <a:ext cx="20160" cy="18000"/>
              </a:xfrm>
              <a:prstGeom prst="rect">
                <a:avLst/>
              </a:prstGeom>
            </p:spPr>
          </p:pic>
        </mc:Fallback>
      </mc:AlternateContent>
      <p:sp>
        <p:nvSpPr>
          <p:cNvPr id="3" name="TextBox 2">
            <a:extLst>
              <a:ext uri="{FF2B5EF4-FFF2-40B4-BE49-F238E27FC236}">
                <a16:creationId xmlns:a16="http://schemas.microsoft.com/office/drawing/2014/main" id="{2BBA4DA9-68CB-D791-13D3-CD1324EEE45E}"/>
              </a:ext>
            </a:extLst>
          </p:cNvPr>
          <p:cNvSpPr txBox="1"/>
          <p:nvPr/>
        </p:nvSpPr>
        <p:spPr>
          <a:xfrm>
            <a:off x="128412" y="990600"/>
            <a:ext cx="8839200" cy="5509200"/>
          </a:xfrm>
          <a:prstGeom prst="rect">
            <a:avLst/>
          </a:prstGeom>
          <a:noFill/>
        </p:spPr>
        <p:txBody>
          <a:bodyPr wrap="square" rtlCol="0">
            <a:spAutoFit/>
          </a:bodyPr>
          <a:lstStyle/>
          <a:p>
            <a:pPr marL="457200" marR="0" indent="-457200">
              <a:spcBef>
                <a:spcPts val="600"/>
              </a:spcBef>
              <a:spcAft>
                <a:spcPts val="600"/>
              </a:spcAft>
              <a:buFont typeface="Arial" panose="020B0604020202020204" pitchFamily="34" charset="0"/>
              <a:buChar char="•"/>
            </a:pPr>
            <a:r>
              <a:rPr lang="en-US" sz="2600" dirty="0">
                <a:effectLst/>
                <a:latin typeface="Calibri" panose="020F0502020204030204" pitchFamily="34" charset="0"/>
                <a:ea typeface="Times New Roman" panose="02020603050405020304" pitchFamily="18" charset="0"/>
              </a:rPr>
              <a:t>United Nations General Assembly approved a Comprehensive Nuclear Test Ban Treaty in September 1996 by a vote of 158 to 3, with five abstentions.  </a:t>
            </a:r>
          </a:p>
          <a:p>
            <a:pPr marL="457200" marR="0" indent="-457200">
              <a:spcBef>
                <a:spcPts val="600"/>
              </a:spcBef>
              <a:spcAft>
                <a:spcPts val="600"/>
              </a:spcAft>
              <a:buFont typeface="Arial" panose="020B0604020202020204" pitchFamily="34" charset="0"/>
              <a:buChar char="•"/>
            </a:pPr>
            <a:r>
              <a:rPr lang="en-US" sz="2600" dirty="0">
                <a:effectLst/>
                <a:latin typeface="Calibri" panose="020F0502020204030204" pitchFamily="34" charset="0"/>
                <a:ea typeface="Times New Roman" panose="02020603050405020304" pitchFamily="18" charset="0"/>
              </a:rPr>
              <a:t>Russia signs (Sept 1996) and ratifies (June 2000).</a:t>
            </a:r>
          </a:p>
          <a:p>
            <a:pPr marL="457200" marR="0" indent="-457200">
              <a:spcBef>
                <a:spcPts val="600"/>
              </a:spcBef>
              <a:spcAft>
                <a:spcPts val="600"/>
              </a:spcAft>
              <a:buFont typeface="Arial" panose="020B0604020202020204" pitchFamily="34" charset="0"/>
              <a:buChar char="•"/>
            </a:pPr>
            <a:r>
              <a:rPr lang="en-US" sz="2600" dirty="0">
                <a:latin typeface="Calibri" panose="020F0502020204030204" pitchFamily="34" charset="0"/>
                <a:ea typeface="Times New Roman" panose="02020603050405020304" pitchFamily="18" charset="0"/>
              </a:rPr>
              <a:t>US signs (Sept 1996)</a:t>
            </a:r>
            <a:r>
              <a:rPr lang="en-US" sz="2600" dirty="0">
                <a:effectLst/>
                <a:latin typeface="Calibri" panose="020F0502020204030204" pitchFamily="34" charset="0"/>
                <a:ea typeface="Times New Roman" panose="02020603050405020304" pitchFamily="18" charset="0"/>
              </a:rPr>
              <a:t>, but Senate rejects the treaty by a vote of 51 to 48 (October 1999). </a:t>
            </a:r>
          </a:p>
          <a:p>
            <a:pPr marL="457200" marR="0" indent="-457200">
              <a:spcBef>
                <a:spcPts val="600"/>
              </a:spcBef>
              <a:spcAft>
                <a:spcPts val="600"/>
              </a:spcAft>
              <a:buFont typeface="Arial" panose="020B0604020202020204" pitchFamily="34" charset="0"/>
              <a:buChar char="•"/>
            </a:pPr>
            <a:r>
              <a:rPr lang="en-US" sz="2600" dirty="0">
                <a:effectLst/>
                <a:latin typeface="Calibri" panose="020F0502020204030204" pitchFamily="34" charset="0"/>
                <a:ea typeface="Times New Roman" panose="02020603050405020304" pitchFamily="18" charset="0"/>
              </a:rPr>
              <a:t>Although 178 states have ratified the treaty to date, it will not go into effect until the following countries do so: China, India, Pakistan, North Korea, Israel, Iran, Egypt, and the United States.</a:t>
            </a:r>
          </a:p>
          <a:p>
            <a:pPr marL="457200" marR="0" indent="-457200">
              <a:spcBef>
                <a:spcPts val="600"/>
              </a:spcBef>
              <a:spcAft>
                <a:spcPts val="600"/>
              </a:spcAft>
              <a:buFont typeface="Arial" panose="020B0604020202020204" pitchFamily="34" charset="0"/>
              <a:buChar char="•"/>
            </a:pPr>
            <a:r>
              <a:rPr lang="en-US" sz="2600" dirty="0">
                <a:effectLst/>
                <a:latin typeface="Calibri" panose="020F0502020204030204" pitchFamily="34" charset="0"/>
                <a:ea typeface="Times New Roman" panose="02020603050405020304" pitchFamily="18" charset="0"/>
              </a:rPr>
              <a:t>Thus, the dream of the Nevada movement to put a permanent end to nuclear weapons tests fell short.</a:t>
            </a:r>
            <a:endParaRPr lang="en-US" sz="26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D9DE081F-8C72-E9D1-CBE0-57B69131A194}"/>
              </a:ext>
            </a:extLst>
          </p:cNvPr>
          <p:cNvSpPr txBox="1"/>
          <p:nvPr/>
        </p:nvSpPr>
        <p:spPr>
          <a:xfrm>
            <a:off x="104424" y="140693"/>
            <a:ext cx="8887176" cy="523220"/>
          </a:xfrm>
          <a:prstGeom prst="rect">
            <a:avLst/>
          </a:prstGeom>
          <a:noFill/>
        </p:spPr>
        <p:txBody>
          <a:bodyPr wrap="none" rtlCol="0">
            <a:spAutoFit/>
          </a:bodyPr>
          <a:lstStyle/>
          <a:p>
            <a:r>
              <a:rPr lang="en-US" sz="2800" b="1" dirty="0">
                <a:latin typeface="Calibri" panose="020F0502020204030204" pitchFamily="34" charset="0"/>
                <a:cs typeface="Calibri" panose="020F0502020204030204" pitchFamily="34" charset="0"/>
              </a:rPr>
              <a:t>Long-term impact of Nevada movement on nuclear testing</a:t>
            </a:r>
          </a:p>
        </p:txBody>
      </p:sp>
    </p:spTree>
    <p:extLst>
      <p:ext uri="{BB962C8B-B14F-4D97-AF65-F5344CB8AC3E}">
        <p14:creationId xmlns:p14="http://schemas.microsoft.com/office/powerpoint/2010/main" val="80194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3489" name="TextBox 1">
            <a:extLst>
              <a:ext uri="{FF2B5EF4-FFF2-40B4-BE49-F238E27FC236}">
                <a16:creationId xmlns:a16="http://schemas.microsoft.com/office/drawing/2014/main" id="{CE3BD113-746E-BA1B-7072-643CC4D6485B}"/>
              </a:ext>
            </a:extLst>
          </p:cNvPr>
          <p:cNvSpPr txBox="1">
            <a:spLocks noChangeArrowheads="1"/>
          </p:cNvSpPr>
          <p:nvPr/>
        </p:nvSpPr>
        <p:spPr bwMode="auto">
          <a:xfrm>
            <a:off x="2895600" y="1295400"/>
            <a:ext cx="291778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4000" b="1" dirty="0">
                <a:solidFill>
                  <a:schemeClr val="bg1"/>
                </a:solidFill>
              </a:rPr>
              <a:t>Thank you!</a:t>
            </a:r>
          </a:p>
        </p:txBody>
      </p:sp>
      <p:sp>
        <p:nvSpPr>
          <p:cNvPr id="2" name="TextBox 1">
            <a:extLst>
              <a:ext uri="{FF2B5EF4-FFF2-40B4-BE49-F238E27FC236}">
                <a16:creationId xmlns:a16="http://schemas.microsoft.com/office/drawing/2014/main" id="{58828CD5-A338-D220-268E-914B23372C01}"/>
              </a:ext>
            </a:extLst>
          </p:cNvPr>
          <p:cNvSpPr txBox="1"/>
          <p:nvPr/>
        </p:nvSpPr>
        <p:spPr>
          <a:xfrm>
            <a:off x="3261084" y="4854714"/>
            <a:ext cx="2552302" cy="707886"/>
          </a:xfrm>
          <a:prstGeom prst="rect">
            <a:avLst/>
          </a:prstGeom>
          <a:noFill/>
        </p:spPr>
        <p:txBody>
          <a:bodyPr wrap="none" rtlCol="0">
            <a:spAutoFit/>
          </a:bodyPr>
          <a:lstStyle/>
          <a:p>
            <a:r>
              <a:rPr lang="ru-RU" sz="4000" b="1" dirty="0">
                <a:solidFill>
                  <a:schemeClr val="bg1"/>
                </a:solidFill>
              </a:rPr>
              <a:t>Спасибо</a:t>
            </a:r>
            <a:r>
              <a:rPr lang="en-US" sz="4000" b="1" dirty="0">
                <a:solidFill>
                  <a:schemeClr val="bg1"/>
                </a:solidFill>
              </a:rPr>
              <a:t>!</a:t>
            </a:r>
          </a:p>
        </p:txBody>
      </p:sp>
      <p:sp>
        <p:nvSpPr>
          <p:cNvPr id="3" name="TextBox 2">
            <a:extLst>
              <a:ext uri="{FF2B5EF4-FFF2-40B4-BE49-F238E27FC236}">
                <a16:creationId xmlns:a16="http://schemas.microsoft.com/office/drawing/2014/main" id="{CDA73593-34F1-8F46-9C60-6CA4E8B4B7FC}"/>
              </a:ext>
            </a:extLst>
          </p:cNvPr>
          <p:cNvSpPr txBox="1"/>
          <p:nvPr/>
        </p:nvSpPr>
        <p:spPr>
          <a:xfrm>
            <a:off x="3352800" y="3075057"/>
            <a:ext cx="2171748" cy="707886"/>
          </a:xfrm>
          <a:prstGeom prst="rect">
            <a:avLst/>
          </a:prstGeom>
          <a:noFill/>
        </p:spPr>
        <p:txBody>
          <a:bodyPr wrap="none" rtlCol="0">
            <a:spAutoFit/>
          </a:bodyPr>
          <a:lstStyle/>
          <a:p>
            <a:r>
              <a:rPr lang="az-Cyrl-AZ" sz="4000" b="1" dirty="0">
                <a:solidFill>
                  <a:schemeClr val="bg1"/>
                </a:solidFill>
              </a:rPr>
              <a:t>Рахмет</a:t>
            </a:r>
            <a:r>
              <a:rPr lang="en-US" sz="4000" b="1" dirty="0">
                <a:solidFill>
                  <a:schemeClr val="bg1"/>
                </a:solidFill>
              </a:rPr>
              <a:t>!</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8859</TotalTime>
  <Words>1369</Words>
  <Application>Microsoft Macintosh PowerPoint</Application>
  <PresentationFormat>On-screen Show (4:3)</PresentationFormat>
  <Paragraphs>152</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Dept of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Matthew Evangelista</dc:creator>
  <cp:lastModifiedBy>Matthew Anthony Evangelista</cp:lastModifiedBy>
  <cp:revision>154</cp:revision>
  <dcterms:created xsi:type="dcterms:W3CDTF">2006-03-19T18:32:14Z</dcterms:created>
  <dcterms:modified xsi:type="dcterms:W3CDTF">2025-05-02T18:28:05Z</dcterms:modified>
</cp:coreProperties>
</file>